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20" r:id="rId2"/>
    <p:sldId id="322" r:id="rId3"/>
    <p:sldId id="321" r:id="rId4"/>
    <p:sldId id="298" r:id="rId5"/>
    <p:sldId id="325" r:id="rId6"/>
    <p:sldId id="344" r:id="rId7"/>
    <p:sldId id="345" r:id="rId8"/>
    <p:sldId id="346" r:id="rId9"/>
    <p:sldId id="347" r:id="rId10"/>
    <p:sldId id="348" r:id="rId11"/>
    <p:sldId id="353" r:id="rId12"/>
    <p:sldId id="349" r:id="rId13"/>
    <p:sldId id="350" r:id="rId14"/>
    <p:sldId id="351" r:id="rId15"/>
    <p:sldId id="352" r:id="rId16"/>
    <p:sldId id="354" r:id="rId17"/>
    <p:sldId id="355" r:id="rId18"/>
    <p:sldId id="357" r:id="rId19"/>
    <p:sldId id="358" r:id="rId20"/>
    <p:sldId id="356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68" r:id="rId30"/>
    <p:sldId id="369" r:id="rId31"/>
    <p:sldId id="370" r:id="rId32"/>
    <p:sldId id="343" r:id="rId33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85">
          <p15:clr>
            <a:srgbClr val="A4A3A4"/>
          </p15:clr>
        </p15:guide>
        <p15:guide id="2" orient="horz" pos="2867">
          <p15:clr>
            <a:srgbClr val="A4A3A4"/>
          </p15:clr>
        </p15:guide>
        <p15:guide id="3" orient="horz" pos="2573">
          <p15:clr>
            <a:srgbClr val="A4A3A4"/>
          </p15:clr>
        </p15:guide>
        <p15:guide id="4" orient="horz" pos="55">
          <p15:clr>
            <a:srgbClr val="A4A3A4"/>
          </p15:clr>
        </p15:guide>
        <p15:guide id="5" pos="5624">
          <p15:clr>
            <a:srgbClr val="A4A3A4"/>
          </p15:clr>
        </p15:guide>
        <p15:guide id="6" pos="544">
          <p15:clr>
            <a:srgbClr val="A4A3A4"/>
          </p15:clr>
        </p15:guide>
        <p15:guide id="7" pos="408">
          <p15:clr>
            <a:srgbClr val="A4A3A4"/>
          </p15:clr>
        </p15:guide>
        <p15:guide id="8" pos="2909">
          <p15:clr>
            <a:srgbClr val="A4A3A4"/>
          </p15:clr>
        </p15:guide>
        <p15:guide id="9" pos="1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53D"/>
    <a:srgbClr val="FDA0AE"/>
    <a:srgbClr val="1B2A63"/>
    <a:srgbClr val="F02461"/>
    <a:srgbClr val="97F2FD"/>
    <a:srgbClr val="22357F"/>
    <a:srgbClr val="6EC8C1"/>
    <a:srgbClr val="66C8D9"/>
    <a:srgbClr val="081239"/>
    <a:srgbClr val="000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818" autoAdjust="0"/>
  </p:normalViewPr>
  <p:slideViewPr>
    <p:cSldViewPr snapToGrid="0" showGuides="1">
      <p:cViewPr varScale="1">
        <p:scale>
          <a:sx n="135" d="100"/>
          <a:sy n="135" d="100"/>
        </p:scale>
        <p:origin x="960" y="126"/>
      </p:cViewPr>
      <p:guideLst>
        <p:guide orient="horz" pos="3185"/>
        <p:guide orient="horz" pos="2867"/>
        <p:guide orient="horz" pos="2573"/>
        <p:guide orient="horz" pos="55"/>
        <p:guide pos="5624"/>
        <p:guide pos="544"/>
        <p:guide pos="408"/>
        <p:guide pos="2909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2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7F10F-5B38-431D-A27B-7D9854B9A297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F56FA-D07A-47CE-B43F-FA0319B54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122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8CC9B-C6BE-4BEB-AA7C-8E3C8E2209BB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E4D0D-91FD-4396-917D-73399F845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481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255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990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80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70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379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197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867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312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533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71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583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384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974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9428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297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6269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179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812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8826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797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801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056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3048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90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545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102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523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47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344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194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55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0A2E125-4923-41F4-BA23-D45E9DB964A4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AD1F3E9-CE9D-4FFB-BF12-8A96D0317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0A2E125-4923-41F4-BA23-D45E9DB964A4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AD1F3E9-CE9D-4FFB-BF12-8A96D0317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0A2E125-4923-41F4-BA23-D45E9DB964A4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AD1F3E9-CE9D-4FFB-BF12-8A96D0317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0A2E125-4923-41F4-BA23-D45E9DB964A4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AD1F3E9-CE9D-4FFB-BF12-8A96D0317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0A2E125-4923-41F4-BA23-D45E9DB964A4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AD1F3E9-CE9D-4FFB-BF12-8A96D0317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0A2E125-4923-41F4-BA23-D45E9DB964A4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AD1F3E9-CE9D-4FFB-BF12-8A96D0317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0A2E125-4923-41F4-BA23-D45E9DB964A4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AD1F3E9-CE9D-4FFB-BF12-8A96D0317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3221" y="105941"/>
            <a:ext cx="5037559" cy="5037559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1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slow">
    <p:wipe dir="r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&#20351;&#29992;&#32773;&#21517;&#31281;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1" name="矩形 15150" descr="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"/>
          <p:cNvSpPr/>
          <p:nvPr/>
        </p:nvSpPr>
        <p:spPr>
          <a:xfrm>
            <a:off x="229830" y="2576683"/>
            <a:ext cx="3331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ea typeface="+mj-ea"/>
                <a:sym typeface="Calibri" panose="020F0502020204030204" pitchFamily="34" charset="0"/>
              </a:rPr>
              <a:t>善用</a:t>
            </a:r>
            <a:r>
              <a:rPr lang="en-US" altLang="zh-TW" sz="1800" dirty="0">
                <a:solidFill>
                  <a:schemeClr val="bg1"/>
                </a:solidFill>
                <a:ea typeface="+mj-ea"/>
                <a:sym typeface="Calibri" panose="020F0502020204030204" pitchFamily="34" charset="0"/>
              </a:rPr>
              <a:t>Git </a:t>
            </a:r>
            <a:r>
              <a:rPr lang="zh-TW" altLang="en-US" sz="1800" dirty="0">
                <a:solidFill>
                  <a:schemeClr val="bg1"/>
                </a:solidFill>
                <a:ea typeface="+mj-ea"/>
                <a:sym typeface="Calibri" panose="020F0502020204030204" pitchFamily="34" charset="0"/>
              </a:rPr>
              <a:t>贏過高中生 領先大學生</a:t>
            </a:r>
            <a:endParaRPr lang="zh-CN" altLang="en-US" sz="1800" dirty="0">
              <a:solidFill>
                <a:schemeClr val="bg1"/>
              </a:solidFill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15153" name="直接连接符 15152"/>
          <p:cNvCxnSpPr/>
          <p:nvPr/>
        </p:nvCxnSpPr>
        <p:spPr>
          <a:xfrm>
            <a:off x="343440" y="2946015"/>
            <a:ext cx="239760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" name="矩形 8"/>
          <p:cNvSpPr/>
          <p:nvPr/>
        </p:nvSpPr>
        <p:spPr>
          <a:xfrm>
            <a:off x="229830" y="2077517"/>
            <a:ext cx="45672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66C8D9"/>
                </a:solidFill>
                <a:latin typeface="+mj-ea"/>
                <a:ea typeface="+mj-ea"/>
              </a:rPr>
              <a:t>Git </a:t>
            </a:r>
            <a:r>
              <a:rPr lang="zh-TW" altLang="en-US" sz="3200" dirty="0">
                <a:solidFill>
                  <a:srgbClr val="66C8D9"/>
                </a:solidFill>
                <a:latin typeface="+mj-ea"/>
                <a:ea typeface="+mj-ea"/>
              </a:rPr>
              <a:t>與 </a:t>
            </a:r>
            <a:r>
              <a:rPr lang="en-US" altLang="zh-TW" sz="3200" dirty="0">
                <a:solidFill>
                  <a:srgbClr val="66C8D9"/>
                </a:solidFill>
                <a:latin typeface="+mj-ea"/>
                <a:ea typeface="+mj-ea"/>
              </a:rPr>
              <a:t>GitHub</a:t>
            </a:r>
            <a:r>
              <a:rPr lang="zh-TW" altLang="en-US" sz="3200" dirty="0">
                <a:solidFill>
                  <a:srgbClr val="66C8D9"/>
                </a:solidFill>
                <a:latin typeface="+mj-ea"/>
                <a:ea typeface="+mj-ea"/>
              </a:rPr>
              <a:t> 新手上路</a:t>
            </a:r>
            <a:endParaRPr lang="zh-CN" altLang="en-US" sz="3200" dirty="0">
              <a:solidFill>
                <a:srgbClr val="66C8D9"/>
              </a:solidFill>
              <a:latin typeface="+mj-ea"/>
              <a:ea typeface="+mj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051814" y="1161815"/>
            <a:ext cx="631979" cy="631979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39000">
                <a:srgbClr val="FDA0AE"/>
              </a:gs>
              <a:gs pos="69000">
                <a:srgbClr val="0F153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3" name="图片 2" descr="40046905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10812">
            <a:off x="4769846" y="1654528"/>
            <a:ext cx="3973933" cy="2185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56645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4" y="1587440"/>
            <a:ext cx="3186519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3.Git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終端介面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B2D42D07-95C3-4827-9AD7-5AA68BBB9283}"/>
              </a:ext>
            </a:extLst>
          </p:cNvPr>
          <p:cNvSpPr txBox="1"/>
          <p:nvPr/>
        </p:nvSpPr>
        <p:spPr>
          <a:xfrm>
            <a:off x="749334" y="2786590"/>
            <a:ext cx="6828136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4.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接著輸入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 git </a:t>
            </a:r>
            <a:r>
              <a:rPr lang="en-US" altLang="zh-TW" sz="1200" dirty="0" err="1">
                <a:solidFill>
                  <a:srgbClr val="FF0000"/>
                </a:solidFill>
                <a:latin typeface="+mn-ea"/>
              </a:rPr>
              <a:t>init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讓這個資料夾受到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的控制，請記得先到資料夾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&gt;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檢視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&gt;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隱藏的項目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勾選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C3E006-A3FD-48DE-BD37-5FEC7FBD1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234" y="1710115"/>
            <a:ext cx="6115904" cy="10764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E1FCCAA-E3DA-4998-9AA8-25E25559F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16" y="3200089"/>
            <a:ext cx="3667637" cy="8954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448CFD-7A8B-493B-B06F-AC39056B7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370" y="4025646"/>
            <a:ext cx="5480414" cy="1057770"/>
          </a:xfrm>
          <a:prstGeom prst="rect">
            <a:avLst/>
          </a:prstGeom>
        </p:spPr>
      </p:pic>
      <p:sp>
        <p:nvSpPr>
          <p:cNvPr id="20" name="框架 19">
            <a:extLst>
              <a:ext uri="{FF2B5EF4-FFF2-40B4-BE49-F238E27FC236}">
                <a16:creationId xmlns:a16="http://schemas.microsoft.com/office/drawing/2014/main" id="{27294DAC-1696-4CC1-A6AE-31CB1BB8A034}"/>
              </a:ext>
            </a:extLst>
          </p:cNvPr>
          <p:cNvSpPr/>
          <p:nvPr/>
        </p:nvSpPr>
        <p:spPr>
          <a:xfrm>
            <a:off x="7357730" y="4671235"/>
            <a:ext cx="857694" cy="24100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3547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56645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4" y="1587440"/>
            <a:ext cx="6112210" cy="11689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4-2.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設定使用者與使用者的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email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，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使用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config --global user.name “</a:t>
            </a:r>
            <a:r>
              <a:rPr lang="zh-TW" altLang="en-US" sz="1200" dirty="0">
                <a:solidFill>
                  <a:srgbClr val="00B0F0"/>
                </a:solidFill>
                <a:latin typeface="+mn-ea"/>
              </a:rPr>
              <a:t>你的名字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”</a:t>
            </a: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使用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config --global </a:t>
            </a:r>
            <a:r>
              <a:rPr lang="en-US" altLang="zh-TW" sz="1200" dirty="0" err="1">
                <a:solidFill>
                  <a:srgbClr val="FF0000"/>
                </a:solidFill>
                <a:latin typeface="+mn-ea"/>
              </a:rPr>
              <a:t>user.email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 “</a:t>
            </a:r>
            <a:r>
              <a:rPr lang="zh-TW" altLang="en-US" sz="1200" dirty="0">
                <a:solidFill>
                  <a:srgbClr val="00B0F0"/>
                </a:solidFill>
                <a:latin typeface="+mn-ea"/>
              </a:rPr>
              <a:t>你的</a:t>
            </a:r>
            <a:r>
              <a:rPr lang="en-US" altLang="zh-TW" sz="1200" dirty="0">
                <a:solidFill>
                  <a:srgbClr val="00B0F0"/>
                </a:solidFill>
                <a:latin typeface="+mn-ea"/>
              </a:rPr>
              <a:t>email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”</a:t>
            </a: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註冊使用者資訊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A78C980-141C-4231-B403-F180E60FD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456" y="2486562"/>
            <a:ext cx="4849396" cy="940928"/>
          </a:xfrm>
          <a:prstGeom prst="rect">
            <a:avLst/>
          </a:prstGeom>
        </p:spPr>
      </p:pic>
      <p:sp>
        <p:nvSpPr>
          <p:cNvPr id="19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1579CA8D-DE39-441A-B3BC-95F2E7C18A02}"/>
              </a:ext>
            </a:extLst>
          </p:cNvPr>
          <p:cNvSpPr txBox="1"/>
          <p:nvPr/>
        </p:nvSpPr>
        <p:spPr>
          <a:xfrm>
            <a:off x="575613" y="3714653"/>
            <a:ext cx="6112210" cy="11689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4-3.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可以查詢你的設定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使用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config user.name </a:t>
            </a: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使用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config </a:t>
            </a:r>
            <a:r>
              <a:rPr lang="en-US" altLang="zh-TW" sz="1200" dirty="0" err="1">
                <a:solidFill>
                  <a:srgbClr val="FF0000"/>
                </a:solidFill>
                <a:latin typeface="+mn-ea"/>
              </a:rPr>
              <a:t>user.email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 </a:t>
            </a: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查看註冊使用者資訊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94F8B7-4F1A-4B4A-84AD-8566278B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809" y="3807277"/>
            <a:ext cx="3993043" cy="111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75523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56645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4" y="1587440"/>
            <a:ext cx="6147261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5.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受到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控制的資料夾內會出現隱藏的檔案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隱藏檔案就是 </a:t>
            </a:r>
            <a:r>
              <a:rPr lang="en-US" altLang="zh-TW" sz="1200" b="1" dirty="0">
                <a:solidFill>
                  <a:schemeClr val="bg1"/>
                </a:solidFill>
                <a:latin typeface="+mn-ea"/>
              </a:rPr>
              <a:t>.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開頭的檔案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)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，出現則代表成功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B2D42D07-95C3-4827-9AD7-5AA68BBB9283}"/>
              </a:ext>
            </a:extLst>
          </p:cNvPr>
          <p:cNvSpPr txBox="1"/>
          <p:nvPr/>
        </p:nvSpPr>
        <p:spPr>
          <a:xfrm>
            <a:off x="749334" y="2786590"/>
            <a:ext cx="6828136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6.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接著我們嘗試在資料中創建一個筆記本檔案並一步一步學習新的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指令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DCDBC41-A1EE-496F-9262-26DEBD4F8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405" y="2045466"/>
            <a:ext cx="5020376" cy="5811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F345A9-0FFA-47EF-B631-A2CA72618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327" y="3284521"/>
            <a:ext cx="4534533" cy="295316"/>
          </a:xfrm>
          <a:prstGeom prst="rect">
            <a:avLst/>
          </a:prstGeom>
        </p:spPr>
      </p:pic>
      <p:sp>
        <p:nvSpPr>
          <p:cNvPr id="19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82E186B6-3CFF-4E7D-BFAB-140DC1D0EDFD}"/>
              </a:ext>
            </a:extLst>
          </p:cNvPr>
          <p:cNvSpPr txBox="1"/>
          <p:nvPr/>
        </p:nvSpPr>
        <p:spPr>
          <a:xfrm>
            <a:off x="749334" y="3739855"/>
            <a:ext cx="6828136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7.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再來輸入 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$ git status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 查看當前的狀態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3B03952-B23B-4F8A-9105-A2821B4E7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456" y="3812391"/>
            <a:ext cx="4208732" cy="126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74522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56645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4" y="1587440"/>
            <a:ext cx="3186519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8.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老師將一一細說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告訴了你什麼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A00541A-59BF-4B17-A840-EA3E55A5E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47" y="2121216"/>
            <a:ext cx="8125462" cy="24467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B7F707B-68B5-4A41-B22E-723098EA5653}"/>
              </a:ext>
            </a:extLst>
          </p:cNvPr>
          <p:cNvSpPr txBox="1"/>
          <p:nvPr/>
        </p:nvSpPr>
        <p:spPr>
          <a:xfrm>
            <a:off x="2813294" y="2529830"/>
            <a:ext cx="3890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On branch master </a:t>
            </a:r>
            <a:r>
              <a:rPr lang="zh-TW" altLang="en-US" dirty="0">
                <a:solidFill>
                  <a:srgbClr val="00B050"/>
                </a:solidFill>
              </a:rPr>
              <a:t>這段的意思是你正在主要分支上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90352BD-D5BE-426E-849A-77B5FBF60663}"/>
              </a:ext>
            </a:extLst>
          </p:cNvPr>
          <p:cNvCxnSpPr/>
          <p:nvPr/>
        </p:nvCxnSpPr>
        <p:spPr>
          <a:xfrm>
            <a:off x="720982" y="2821170"/>
            <a:ext cx="665801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A2F99A1-B2D7-49E1-9124-BCD36FAA6010}"/>
              </a:ext>
            </a:extLst>
          </p:cNvPr>
          <p:cNvSpPr txBox="1"/>
          <p:nvPr/>
        </p:nvSpPr>
        <p:spPr>
          <a:xfrm>
            <a:off x="2813293" y="2938444"/>
            <a:ext cx="53240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No commits yet </a:t>
            </a:r>
            <a:r>
              <a:rPr lang="zh-TW" altLang="en-US" dirty="0">
                <a:solidFill>
                  <a:srgbClr val="00B050"/>
                </a:solidFill>
              </a:rPr>
              <a:t>這段的意思是你尚未備份或上傳你的檔案給</a:t>
            </a:r>
            <a:r>
              <a:rPr lang="en-US" altLang="zh-TW" dirty="0">
                <a:solidFill>
                  <a:srgbClr val="00B050"/>
                </a:solidFill>
              </a:rPr>
              <a:t>Git</a:t>
            </a:r>
            <a:r>
              <a:rPr lang="zh-TW" altLang="en-US" dirty="0">
                <a:solidFill>
                  <a:srgbClr val="00B050"/>
                </a:solidFill>
              </a:rPr>
              <a:t>處理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ACBCA26-C688-42F2-BD15-5294D31EAC05}"/>
              </a:ext>
            </a:extLst>
          </p:cNvPr>
          <p:cNvCxnSpPr/>
          <p:nvPr/>
        </p:nvCxnSpPr>
        <p:spPr>
          <a:xfrm>
            <a:off x="720981" y="3249156"/>
            <a:ext cx="665801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D0D4B62-9DAA-470F-97F8-94DB96880C4D}"/>
              </a:ext>
            </a:extLst>
          </p:cNvPr>
          <p:cNvSpPr txBox="1"/>
          <p:nvPr/>
        </p:nvSpPr>
        <p:spPr>
          <a:xfrm>
            <a:off x="2717600" y="3861775"/>
            <a:ext cx="55147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</a:rPr>
              <a:t>上面三句話</a:t>
            </a:r>
            <a:r>
              <a:rPr lang="en-US" altLang="zh-TW" dirty="0">
                <a:solidFill>
                  <a:srgbClr val="00B050"/>
                </a:solidFill>
              </a:rPr>
              <a:t> </a:t>
            </a:r>
            <a:r>
              <a:rPr lang="zh-TW" altLang="en-US" dirty="0">
                <a:solidFill>
                  <a:srgbClr val="00B050"/>
                </a:solidFill>
              </a:rPr>
              <a:t>這段的意思是你有尚未被</a:t>
            </a:r>
            <a:r>
              <a:rPr lang="en-US" altLang="zh-TW" dirty="0">
                <a:solidFill>
                  <a:srgbClr val="00B050"/>
                </a:solidFill>
              </a:rPr>
              <a:t>Git</a:t>
            </a:r>
            <a:r>
              <a:rPr lang="zh-TW" altLang="en-US" dirty="0">
                <a:solidFill>
                  <a:srgbClr val="00B050"/>
                </a:solidFill>
              </a:rPr>
              <a:t>追蹤的檔案</a:t>
            </a:r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zh-TW" altLang="en-US" dirty="0">
                <a:solidFill>
                  <a:srgbClr val="00B050"/>
                </a:solidFill>
              </a:rPr>
              <a:t>例如新建的</a:t>
            </a:r>
            <a:r>
              <a:rPr lang="en-US" altLang="zh-TW" dirty="0">
                <a:solidFill>
                  <a:srgbClr val="00B050"/>
                </a:solidFill>
              </a:rPr>
              <a:t>test.txt)</a:t>
            </a:r>
            <a:endParaRPr lang="zh-TW" altLang="en-US" dirty="0">
              <a:solidFill>
                <a:srgbClr val="00B050"/>
              </a:solidFill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A8990C1A-433C-489F-B951-418C0207DA64}"/>
              </a:ext>
            </a:extLst>
          </p:cNvPr>
          <p:cNvCxnSpPr/>
          <p:nvPr/>
        </p:nvCxnSpPr>
        <p:spPr>
          <a:xfrm>
            <a:off x="720981" y="4175171"/>
            <a:ext cx="665801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A620D38-D64F-4938-9238-F7EB4BEF09BD}"/>
              </a:ext>
            </a:extLst>
          </p:cNvPr>
          <p:cNvSpPr txBox="1"/>
          <p:nvPr/>
        </p:nvSpPr>
        <p:spPr>
          <a:xfrm>
            <a:off x="1399995" y="4574143"/>
            <a:ext cx="68323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</a:rPr>
              <a:t>最後這句話是警告的意思 表示你沒有添加任何檔案給</a:t>
            </a:r>
            <a:r>
              <a:rPr lang="en-US" altLang="zh-TW" dirty="0">
                <a:solidFill>
                  <a:srgbClr val="00B050"/>
                </a:solidFill>
              </a:rPr>
              <a:t>Git</a:t>
            </a:r>
            <a:r>
              <a:rPr lang="zh-TW" altLang="en-US" dirty="0">
                <a:solidFill>
                  <a:srgbClr val="00B050"/>
                </a:solidFill>
              </a:rPr>
              <a:t>處理，但存在未被追蹤的檔案</a:t>
            </a:r>
          </a:p>
        </p:txBody>
      </p:sp>
    </p:spTree>
    <p:extLst>
      <p:ext uri="{BB962C8B-B14F-4D97-AF65-F5344CB8AC3E}">
        <p14:creationId xmlns:p14="http://schemas.microsoft.com/office/powerpoint/2010/main" val="2220678696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56645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3" y="1587440"/>
            <a:ext cx="7508619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9.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使用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add “</a:t>
            </a:r>
            <a:r>
              <a:rPr lang="zh-TW" altLang="en-US" sz="1200" dirty="0">
                <a:solidFill>
                  <a:srgbClr val="00B0F0"/>
                </a:solidFill>
                <a:latin typeface="+mn-ea"/>
              </a:rPr>
              <a:t>要添加的檔案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”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添加檔案給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追蹤，這是讓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注意到這個檔案，並非已經完成上傳或備份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B2D42D07-95C3-4827-9AD7-5AA68BBB9283}"/>
              </a:ext>
            </a:extLst>
          </p:cNvPr>
          <p:cNvSpPr txBox="1"/>
          <p:nvPr/>
        </p:nvSpPr>
        <p:spPr>
          <a:xfrm>
            <a:off x="749333" y="3759111"/>
            <a:ext cx="6211450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9-2.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我們使用了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 git add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添加了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test.txt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這個檔案並使用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 git status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再次查看他的狀態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1A2A355-4598-4612-AF06-1F15B90C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655" y="1999152"/>
            <a:ext cx="3324689" cy="168616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76BEC9EB-6E72-4A61-B01E-4551900FED9B}"/>
              </a:ext>
            </a:extLst>
          </p:cNvPr>
          <p:cNvSpPr txBox="1"/>
          <p:nvPr/>
        </p:nvSpPr>
        <p:spPr>
          <a:xfrm>
            <a:off x="4773986" y="3459029"/>
            <a:ext cx="45817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</a:rPr>
              <a:t>出現了要提交的更改，</a:t>
            </a:r>
            <a:r>
              <a:rPr lang="en-US" altLang="zh-TW" dirty="0">
                <a:solidFill>
                  <a:srgbClr val="00B050"/>
                </a:solidFill>
              </a:rPr>
              <a:t>Git</a:t>
            </a:r>
            <a:r>
              <a:rPr lang="zh-TW" altLang="en-US" dirty="0">
                <a:solidFill>
                  <a:srgbClr val="00B050"/>
                </a:solidFill>
              </a:rPr>
              <a:t>告訴你 他注意到這個新檔案了</a:t>
            </a:r>
          </a:p>
        </p:txBody>
      </p:sp>
    </p:spTree>
    <p:extLst>
      <p:ext uri="{BB962C8B-B14F-4D97-AF65-F5344CB8AC3E}">
        <p14:creationId xmlns:p14="http://schemas.microsoft.com/office/powerpoint/2010/main" val="2779894476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56645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4" y="1587440"/>
            <a:ext cx="5148192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10.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接著使用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commit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–m “</a:t>
            </a:r>
            <a:r>
              <a:rPr lang="zh-TW" altLang="en-US" sz="1200" dirty="0">
                <a:solidFill>
                  <a:srgbClr val="00B0F0"/>
                </a:solidFill>
                <a:latin typeface="+mn-ea"/>
              </a:rPr>
              <a:t>你想表達的訊息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”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將檔案上傳給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來管理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B2D42D07-95C3-4827-9AD7-5AA68BBB9283}"/>
              </a:ext>
            </a:extLst>
          </p:cNvPr>
          <p:cNvSpPr txBox="1"/>
          <p:nvPr/>
        </p:nvSpPr>
        <p:spPr>
          <a:xfrm>
            <a:off x="749333" y="3129160"/>
            <a:ext cx="7274704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11.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接下來我們將進行小練習，打開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test.txt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筆記本並隨意輸入文字，最後將更新後的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test.txt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提交給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來管理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7ACEC3-C9AA-47F5-96BE-F5AFF2FB8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581" y="2157701"/>
            <a:ext cx="4150838" cy="82809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0450A50-626B-4128-B9BE-1F003FF3F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946" y="3610435"/>
            <a:ext cx="3067478" cy="819264"/>
          </a:xfrm>
          <a:prstGeom prst="rect">
            <a:avLst/>
          </a:prstGeom>
        </p:spPr>
      </p:pic>
      <p:sp>
        <p:nvSpPr>
          <p:cNvPr id="20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AF291666-5F49-42A0-8B13-DB1FE9D4FE5A}"/>
              </a:ext>
            </a:extLst>
          </p:cNvPr>
          <p:cNvSpPr txBox="1"/>
          <p:nvPr/>
        </p:nvSpPr>
        <p:spPr>
          <a:xfrm>
            <a:off x="3972770" y="4432360"/>
            <a:ext cx="827829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記得存檔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~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8998988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56645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3" y="1587440"/>
            <a:ext cx="531831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11-2.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記得怎麼做嗎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?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 先用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 git status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查看目前狀態是否有尚未被追蹤的更改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B2D42D07-95C3-4827-9AD7-5AA68BBB9283}"/>
              </a:ext>
            </a:extLst>
          </p:cNvPr>
          <p:cNvSpPr txBox="1"/>
          <p:nvPr/>
        </p:nvSpPr>
        <p:spPr>
          <a:xfrm>
            <a:off x="749333" y="3129160"/>
            <a:ext cx="7770890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11-3.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再來使用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add “</a:t>
            </a:r>
            <a:r>
              <a:rPr lang="zh-TW" altLang="en-US" sz="1200" dirty="0">
                <a:solidFill>
                  <a:srgbClr val="00B0F0"/>
                </a:solidFill>
                <a:latin typeface="+mn-ea"/>
              </a:rPr>
              <a:t>要添加的檔案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”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添加檔案讓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注意到，擔心沒添加到嗎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?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 那就使用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 git status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 再查看一次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04FB0CC-7375-419B-AB9A-C30B1236A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91" y="2014340"/>
            <a:ext cx="4915586" cy="9907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E40A2EB-560A-4AC0-B5FA-8AA3D019A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918" y="3499173"/>
            <a:ext cx="3496163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3403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56645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3" y="1587440"/>
            <a:ext cx="5970444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11-4.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最後使用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commit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–m “</a:t>
            </a:r>
            <a:r>
              <a:rPr lang="zh-TW" altLang="en-US" sz="1200" dirty="0">
                <a:solidFill>
                  <a:srgbClr val="00B0F0"/>
                </a:solidFill>
                <a:latin typeface="+mn-ea"/>
              </a:rPr>
              <a:t>你想表達的訊息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”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將第二次更改的檔案上傳給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來管理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B2D42D07-95C3-4827-9AD7-5AA68BBB9283}"/>
              </a:ext>
            </a:extLst>
          </p:cNvPr>
          <p:cNvSpPr txBox="1"/>
          <p:nvPr/>
        </p:nvSpPr>
        <p:spPr>
          <a:xfrm>
            <a:off x="749333" y="3129160"/>
            <a:ext cx="7770890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12.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我們可以使用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log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來查看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commit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的紀錄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04FB0CC-7375-419B-AB9A-C30B1236A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91" y="2014340"/>
            <a:ext cx="4915586" cy="99073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4E19B29-1395-41D2-AC07-FB18B2BAD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803" y="3295415"/>
            <a:ext cx="4085864" cy="16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55506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15" y="1342681"/>
            <a:ext cx="5003322" cy="2937655"/>
          </a:xfrm>
          <a:prstGeom prst="rect">
            <a:avLst/>
          </a:prstGeom>
        </p:spPr>
      </p:pic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.1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600477" y="2154510"/>
            <a:ext cx="3186519" cy="144590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首先 我們一樣要了解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GitHub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是什麼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 defTabSz="914400"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我們已經知道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是版本控制系統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那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GitHub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多了一個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Hub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是什麼意思呢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?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503526" y="171137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0477" y="213918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EA4175B-437F-45EB-BE1D-505CB3606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858" y="1794447"/>
            <a:ext cx="2280231" cy="193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96734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3" y="1587440"/>
            <a:ext cx="5970444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1.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一樣來到我們第一步，我們先註冊帳號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4A2DC5-F168-4B72-A082-A2388B874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525" y="1940675"/>
            <a:ext cx="5372949" cy="30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28342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" r="10074"/>
          <a:stretch>
            <a:fillRect/>
          </a:stretch>
        </p:blipFill>
        <p:spPr>
          <a:xfrm flipH="1">
            <a:off x="18481" y="228601"/>
            <a:ext cx="9100458" cy="4358216"/>
          </a:xfrm>
          <a:prstGeom prst="rect">
            <a:avLst/>
          </a:prstGeom>
        </p:spPr>
      </p:pic>
      <p:sp>
        <p:nvSpPr>
          <p:cNvPr id="20" name="文本框 7"/>
          <p:cNvSpPr txBox="1">
            <a:spLocks noChangeArrowheads="1"/>
          </p:cNvSpPr>
          <p:nvPr/>
        </p:nvSpPr>
        <p:spPr bwMode="auto">
          <a:xfrm>
            <a:off x="6144432" y="1043226"/>
            <a:ext cx="197201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dirty="0">
                <a:solidFill>
                  <a:schemeClr val="accent1"/>
                </a:solidFill>
                <a:latin typeface="+mn-ea"/>
                <a:ea typeface="+mn-ea"/>
              </a:rPr>
              <a:t>01.</a:t>
            </a:r>
            <a:r>
              <a:rPr lang="zh-TW" altLang="en-US" sz="1800" dirty="0">
                <a:solidFill>
                  <a:schemeClr val="accent1"/>
                </a:solidFill>
                <a:latin typeface="+mn-ea"/>
                <a:ea typeface="+mn-ea"/>
              </a:rPr>
              <a:t> </a:t>
            </a:r>
            <a:r>
              <a:rPr lang="en-US" altLang="zh-TW" sz="1800" dirty="0">
                <a:solidFill>
                  <a:schemeClr val="accent1"/>
                </a:solidFill>
                <a:latin typeface="+mn-ea"/>
                <a:ea typeface="+mn-ea"/>
              </a:rPr>
              <a:t>Git</a:t>
            </a:r>
            <a:r>
              <a:rPr lang="zh-TW" altLang="en-US" sz="1800" dirty="0">
                <a:solidFill>
                  <a:schemeClr val="accent1"/>
                </a:solidFill>
                <a:latin typeface="+mn-ea"/>
                <a:ea typeface="+mn-ea"/>
              </a:rPr>
              <a:t>介紹與下載</a:t>
            </a:r>
            <a:endParaRPr lang="zh-CN" altLang="en-US" sz="18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1" name="文本框 7"/>
          <p:cNvSpPr txBox="1">
            <a:spLocks noChangeArrowheads="1"/>
          </p:cNvSpPr>
          <p:nvPr/>
        </p:nvSpPr>
        <p:spPr bwMode="auto">
          <a:xfrm>
            <a:off x="6139596" y="1998144"/>
            <a:ext cx="1712327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800" dirty="0">
                <a:solidFill>
                  <a:schemeClr val="accent1"/>
                </a:solidFill>
                <a:latin typeface="+mn-ea"/>
                <a:ea typeface="+mn-ea"/>
              </a:rPr>
              <a:t>02.</a:t>
            </a:r>
            <a:r>
              <a:rPr lang="zh-TW" altLang="en-US" sz="1800" dirty="0">
                <a:solidFill>
                  <a:schemeClr val="accent1"/>
                </a:solidFill>
                <a:latin typeface="+mn-ea"/>
                <a:ea typeface="+mn-ea"/>
              </a:rPr>
              <a:t>開始使用</a:t>
            </a:r>
            <a:r>
              <a:rPr lang="en-US" altLang="zh-TW" sz="1800" dirty="0">
                <a:solidFill>
                  <a:schemeClr val="accent1"/>
                </a:solidFill>
                <a:latin typeface="+mn-ea"/>
                <a:ea typeface="+mn-ea"/>
              </a:rPr>
              <a:t>Git</a:t>
            </a:r>
            <a:endParaRPr lang="zh-CN" altLang="en-US" sz="18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2" name="文本框 7"/>
          <p:cNvSpPr txBox="1">
            <a:spLocks noChangeArrowheads="1"/>
          </p:cNvSpPr>
          <p:nvPr/>
        </p:nvSpPr>
        <p:spPr bwMode="auto">
          <a:xfrm>
            <a:off x="6146016" y="2953062"/>
            <a:ext cx="215315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800" dirty="0">
                <a:solidFill>
                  <a:schemeClr val="accent1"/>
                </a:solidFill>
                <a:latin typeface="+mn-ea"/>
                <a:ea typeface="+mn-ea"/>
              </a:rPr>
              <a:t>03.</a:t>
            </a:r>
            <a:r>
              <a:rPr lang="zh-TW" altLang="en-US" sz="1800" dirty="0">
                <a:solidFill>
                  <a:schemeClr val="accent1"/>
                </a:solidFill>
                <a:latin typeface="+mn-ea"/>
                <a:ea typeface="+mn-ea"/>
              </a:rPr>
              <a:t>開始使用</a:t>
            </a:r>
            <a:r>
              <a:rPr lang="en-US" altLang="zh-TW" sz="1800" dirty="0">
                <a:solidFill>
                  <a:schemeClr val="accent1"/>
                </a:solidFill>
                <a:latin typeface="+mn-ea"/>
                <a:ea typeface="+mn-ea"/>
              </a:rPr>
              <a:t>GitHub</a:t>
            </a:r>
            <a:endParaRPr lang="zh-CN" altLang="en-US" sz="18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40158" y="775231"/>
            <a:ext cx="3377138" cy="3377138"/>
            <a:chOff x="114588" y="820405"/>
            <a:chExt cx="3585657" cy="3585657"/>
          </a:xfrm>
        </p:grpSpPr>
        <p:sp>
          <p:nvSpPr>
            <p:cNvPr id="32" name="椭圆 31"/>
            <p:cNvSpPr/>
            <p:nvPr/>
          </p:nvSpPr>
          <p:spPr>
            <a:xfrm>
              <a:off x="114588" y="820405"/>
              <a:ext cx="3585657" cy="3585657"/>
            </a:xfrm>
            <a:prstGeom prst="ellipse">
              <a:avLst/>
            </a:prstGeom>
            <a:solidFill>
              <a:srgbClr val="97F2F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B2A63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41964" y="1060740"/>
              <a:ext cx="3130907" cy="3130907"/>
            </a:xfrm>
            <a:prstGeom prst="ellipse">
              <a:avLst/>
            </a:prstGeom>
            <a:solidFill>
              <a:srgbClr val="97F2F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B2A63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95708" y="1301524"/>
              <a:ext cx="2623419" cy="2623419"/>
            </a:xfrm>
            <a:prstGeom prst="ellipse">
              <a:avLst/>
            </a:prstGeom>
            <a:gradFill flip="none" rotWithShape="1">
              <a:gsLst>
                <a:gs pos="649">
                  <a:schemeClr val="bg1"/>
                </a:gs>
                <a:gs pos="50000">
                  <a:srgbClr val="97F2FD"/>
                </a:gs>
                <a:gs pos="84000">
                  <a:srgbClr val="6EC8C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B2A63"/>
                </a:solidFill>
              </a:endParaRPr>
            </a:p>
          </p:txBody>
        </p:sp>
        <p:sp>
          <p:nvSpPr>
            <p:cNvPr id="3" name="矩形 2" descr="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"/>
            <p:cNvSpPr/>
            <p:nvPr/>
          </p:nvSpPr>
          <p:spPr>
            <a:xfrm>
              <a:off x="1056926" y="2616478"/>
              <a:ext cx="1700983" cy="3921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51435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1B2A63"/>
                  </a:solidFill>
                  <a:latin typeface="+mj-lt"/>
                  <a:ea typeface="微软雅黑" panose="020B0503020204020204" charset="-122"/>
                  <a:sym typeface="Calibri" panose="020F0502020204030204" pitchFamily="34" charset="0"/>
                </a:rPr>
                <a:t>CONTENTS</a:t>
              </a:r>
              <a:endParaRPr lang="en-US" altLang="zh-CN" sz="2000" dirty="0">
                <a:solidFill>
                  <a:srgbClr val="1B2A63"/>
                </a:solidFill>
                <a:latin typeface="+mj-lt"/>
                <a:ea typeface="微软雅黑" panose="020B0503020204020204" charset="-122"/>
                <a:sym typeface="Calibri" panose="020F0502020204030204" pitchFamily="34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765434" y="3016588"/>
              <a:ext cx="283966" cy="0"/>
            </a:xfrm>
            <a:prstGeom prst="line">
              <a:avLst/>
            </a:prstGeom>
            <a:ln w="19050">
              <a:solidFill>
                <a:srgbClr val="22357F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 descr="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"/>
            <p:cNvSpPr/>
            <p:nvPr/>
          </p:nvSpPr>
          <p:spPr>
            <a:xfrm>
              <a:off x="1129324" y="1974050"/>
              <a:ext cx="1477783" cy="686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51435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3600" dirty="0">
                  <a:solidFill>
                    <a:srgbClr val="1B2A63"/>
                  </a:solidFill>
                  <a:latin typeface="+mj-lt"/>
                  <a:ea typeface="微软雅黑" panose="020B0503020204020204" charset="-122"/>
                  <a:sym typeface="Calibri" panose="020F0502020204030204" pitchFamily="34" charset="0"/>
                </a:rPr>
                <a:t>目  錄</a:t>
              </a:r>
              <a:endParaRPr lang="en-US" altLang="zh-CN" sz="4000" dirty="0">
                <a:solidFill>
                  <a:srgbClr val="1B2A63"/>
                </a:solidFill>
                <a:latin typeface="+mj-lt"/>
                <a:ea typeface="微软雅黑" panose="020B050302020402020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5921067" y="1090846"/>
            <a:ext cx="238988" cy="238988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921067" y="2051614"/>
            <a:ext cx="238988" cy="238988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921067" y="3012382"/>
            <a:ext cx="238988" cy="238988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686800" y="235131"/>
            <a:ext cx="222068" cy="113211"/>
            <a:chOff x="4402183" y="374469"/>
            <a:chExt cx="139337" cy="1045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402183" y="374469"/>
              <a:ext cx="139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4402183" y="426720"/>
              <a:ext cx="139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4402183" y="478971"/>
              <a:ext cx="139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3" y="1587440"/>
            <a:ext cx="5970444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1-2.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註冊你的密碼，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禁止使用太簡單的密碼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!!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1B3CEF2-79F3-478E-8A63-5C6D4EE1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01" y="1989709"/>
            <a:ext cx="7192379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63792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2" y="1587440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1-3.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輸入你的英文名字，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建議使用中翻英的英文名字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，最後驗證成功後來到這個畫面，請拉到最下方，點選跳過個性化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799D35B-8AB2-4A6D-8E2D-6C920DF6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121216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6957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2" y="1587440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創建你的專案庫，點選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+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號再點選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New repository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BAF8F70-CCAC-4028-B197-26B051048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46" y="2003241"/>
            <a:ext cx="6287386" cy="2942079"/>
          </a:xfrm>
          <a:prstGeom prst="rect">
            <a:avLst/>
          </a:prstGeom>
        </p:spPr>
      </p:pic>
      <p:sp>
        <p:nvSpPr>
          <p:cNvPr id="19" name="框架 18">
            <a:extLst>
              <a:ext uri="{FF2B5EF4-FFF2-40B4-BE49-F238E27FC236}">
                <a16:creationId xmlns:a16="http://schemas.microsoft.com/office/drawing/2014/main" id="{E6845C6F-581A-4D8D-84D0-2B4830D9A609}"/>
              </a:ext>
            </a:extLst>
          </p:cNvPr>
          <p:cNvSpPr/>
          <p:nvPr/>
        </p:nvSpPr>
        <p:spPr>
          <a:xfrm>
            <a:off x="6896985" y="1999152"/>
            <a:ext cx="1162493" cy="488867"/>
          </a:xfrm>
          <a:prstGeom prst="frame">
            <a:avLst>
              <a:gd name="adj1" fmla="val 52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908624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2" y="1587440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2-2.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我們有兩個地方要輸入，第一個呢是你儲存庫的名稱，第二個是你對這個儲存庫的描述，輸入完成後按下創建即可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D4AAAD7-5605-40AD-81F3-69A85B146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053505"/>
            <a:ext cx="5224837" cy="3022863"/>
          </a:xfrm>
          <a:prstGeom prst="rect">
            <a:avLst/>
          </a:prstGeom>
        </p:spPr>
      </p:pic>
      <p:sp>
        <p:nvSpPr>
          <p:cNvPr id="21" name="框架 20">
            <a:extLst>
              <a:ext uri="{FF2B5EF4-FFF2-40B4-BE49-F238E27FC236}">
                <a16:creationId xmlns:a16="http://schemas.microsoft.com/office/drawing/2014/main" id="{B6EF8D33-9356-4D76-A5B1-B6C128311568}"/>
              </a:ext>
            </a:extLst>
          </p:cNvPr>
          <p:cNvSpPr/>
          <p:nvPr/>
        </p:nvSpPr>
        <p:spPr>
          <a:xfrm>
            <a:off x="2034889" y="3017032"/>
            <a:ext cx="1526838" cy="512978"/>
          </a:xfrm>
          <a:prstGeom prst="frame">
            <a:avLst>
              <a:gd name="adj1" fmla="val 52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框架 21">
            <a:extLst>
              <a:ext uri="{FF2B5EF4-FFF2-40B4-BE49-F238E27FC236}">
                <a16:creationId xmlns:a16="http://schemas.microsoft.com/office/drawing/2014/main" id="{96A23106-9711-4BFE-B262-964646B0F09A}"/>
              </a:ext>
            </a:extLst>
          </p:cNvPr>
          <p:cNvSpPr/>
          <p:nvPr/>
        </p:nvSpPr>
        <p:spPr>
          <a:xfrm>
            <a:off x="734173" y="3722325"/>
            <a:ext cx="4982420" cy="512978"/>
          </a:xfrm>
          <a:prstGeom prst="frame">
            <a:avLst>
              <a:gd name="adj1" fmla="val 52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9B0BF97-06B7-40A7-9281-F362036F7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986" y="3055482"/>
            <a:ext cx="1905266" cy="666843"/>
          </a:xfrm>
          <a:prstGeom prst="rect">
            <a:avLst/>
          </a:prstGeom>
        </p:spPr>
      </p:pic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7777CC66-9970-4DDD-8EB2-E3AEE72FD31F}"/>
              </a:ext>
            </a:extLst>
          </p:cNvPr>
          <p:cNvSpPr/>
          <p:nvPr/>
        </p:nvSpPr>
        <p:spPr>
          <a:xfrm rot="1466625">
            <a:off x="7648051" y="2140438"/>
            <a:ext cx="460744" cy="585651"/>
          </a:xfrm>
          <a:prstGeom prst="downArrow">
            <a:avLst>
              <a:gd name="adj1" fmla="val 50000"/>
              <a:gd name="adj2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76662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2" y="1587440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3.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開始操作我們的儲存庫，看到上面的一行一行的程式碼了嗎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?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 我們要一步一步來做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DA4C55-7B37-4E94-B0B7-0DF64AB74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97" y="2012180"/>
            <a:ext cx="6641805" cy="2933140"/>
          </a:xfrm>
          <a:prstGeom prst="rect">
            <a:avLst/>
          </a:prstGeom>
        </p:spPr>
      </p:pic>
      <p:sp>
        <p:nvSpPr>
          <p:cNvPr id="19" name="框架 18">
            <a:extLst>
              <a:ext uri="{FF2B5EF4-FFF2-40B4-BE49-F238E27FC236}">
                <a16:creationId xmlns:a16="http://schemas.microsoft.com/office/drawing/2014/main" id="{59550E03-0452-40F0-9135-3C08506E82F8}"/>
              </a:ext>
            </a:extLst>
          </p:cNvPr>
          <p:cNvSpPr/>
          <p:nvPr/>
        </p:nvSpPr>
        <p:spPr>
          <a:xfrm>
            <a:off x="1368582" y="2976059"/>
            <a:ext cx="3090004" cy="972164"/>
          </a:xfrm>
          <a:prstGeom prst="frame">
            <a:avLst>
              <a:gd name="adj1" fmla="val 52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055220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2" y="1587440"/>
            <a:ext cx="8018983" cy="61491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3-1.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創造提示文件，告訴大家你這個儲存庫在幹嘛，需要什麼幫忙，下載檔案後該怎麼操作等等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echo “</a:t>
            </a:r>
            <a:r>
              <a:rPr lang="zh-TW" altLang="en-US" sz="1200" dirty="0">
                <a:solidFill>
                  <a:srgbClr val="00B0F0"/>
                </a:solidFill>
                <a:latin typeface="+mn-ea"/>
              </a:rPr>
              <a:t>要輸入的文字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”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&gt;&gt;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README.md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BDA1BF-B340-4EC4-AA6E-D32DFAE52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462" y="2276151"/>
            <a:ext cx="4577074" cy="467049"/>
          </a:xfrm>
          <a:prstGeom prst="rect">
            <a:avLst/>
          </a:prstGeom>
        </p:spPr>
      </p:pic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87E729B7-52AE-45A9-B9D2-8F96FFF048D3}"/>
              </a:ext>
            </a:extLst>
          </p:cNvPr>
          <p:cNvSpPr txBox="1"/>
          <p:nvPr/>
        </p:nvSpPr>
        <p:spPr>
          <a:xfrm>
            <a:off x="749331" y="2817273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3-2.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跳過第二行，使用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add README.md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這個檔案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50E5F8-B031-4114-9447-DB40E6068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517" y="3369646"/>
            <a:ext cx="4070965" cy="93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68952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2" y="1587440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3-3.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重新命名現在這個分支的名稱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branch -m main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,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看到變化了嗎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(master)-&gt;(main)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87E729B7-52AE-45A9-B9D2-8F96FFF048D3}"/>
              </a:ext>
            </a:extLst>
          </p:cNvPr>
          <p:cNvSpPr txBox="1"/>
          <p:nvPr/>
        </p:nvSpPr>
        <p:spPr>
          <a:xfrm>
            <a:off x="749331" y="3370164"/>
            <a:ext cx="8018983" cy="89191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3-4.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將我們剛剛教學的資料夾連接到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GitHub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上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使用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 git remote add origin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git@github.com:</a:t>
            </a:r>
            <a:r>
              <a:rPr lang="zh-TW" altLang="en-US" sz="1200" dirty="0">
                <a:solidFill>
                  <a:srgbClr val="00B0F0"/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使用者名稱</a:t>
            </a:r>
            <a:r>
              <a:rPr lang="en-US" altLang="zh-TW" sz="1200" dirty="0">
                <a:solidFill>
                  <a:srgbClr val="FF0000"/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zh-TW" altLang="en-US" sz="1200" dirty="0">
                <a:solidFill>
                  <a:srgbClr val="00B0F0"/>
                </a:solidFill>
                <a:latin typeface="+mn-ea"/>
              </a:rPr>
              <a:t>儲存庫名稱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.git</a:t>
            </a:r>
            <a:endParaRPr lang="en-US" altLang="zh-TW" sz="1200" dirty="0">
              <a:solidFill>
                <a:srgbClr val="00B0F0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或是 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remote add origin https://github.com/</a:t>
            </a:r>
            <a:r>
              <a:rPr lang="en-US" altLang="zh-TW" sz="1200" dirty="0">
                <a:solidFill>
                  <a:srgbClr val="FF0000"/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zh-TW" altLang="en-US" sz="1200" dirty="0">
                <a:solidFill>
                  <a:srgbClr val="00B0F0"/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使用者名稱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TW" altLang="en-US" sz="1200" dirty="0">
                <a:solidFill>
                  <a:srgbClr val="00B0F0"/>
                </a:solidFill>
                <a:latin typeface="+mn-ea"/>
              </a:rPr>
              <a:t>儲存庫名稱</a:t>
            </a:r>
            <a:r>
              <a:rPr lang="en-US" altLang="zh-TW" sz="1200" dirty="0">
                <a:solidFill>
                  <a:srgbClr val="00B0F0"/>
                </a:solidFill>
                <a:latin typeface="+mn-ea"/>
              </a:rPr>
              <a:t>.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</a:t>
            </a:r>
            <a:endParaRPr lang="zh-TW" altLang="en-US" sz="1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CCFA48-C76A-4AD2-BDA1-38A8EB3C5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853" y="2024957"/>
            <a:ext cx="5000294" cy="107878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9C5819B-3D35-48D9-BCB1-F35CADCA0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609" y="4391197"/>
            <a:ext cx="5790781" cy="50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37136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2" y="1587440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3-5.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最後是將資料夾內的檔案上傳到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GitHub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 git push –u origin main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87E729B7-52AE-45A9-B9D2-8F96FFF048D3}"/>
              </a:ext>
            </a:extLst>
          </p:cNvPr>
          <p:cNvSpPr txBox="1"/>
          <p:nvPr/>
        </p:nvSpPr>
        <p:spPr>
          <a:xfrm>
            <a:off x="749331" y="3554459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4.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就可以到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GitHub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網頁上看到自己上傳的資料了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!!</a:t>
            </a:r>
            <a:endParaRPr lang="zh-TW" altLang="en-US" sz="1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894D3B6-5A64-41CD-82FA-042F8805D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443" y="1989709"/>
            <a:ext cx="4201111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39183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87E729B7-52AE-45A9-B9D2-8F96FFF048D3}"/>
              </a:ext>
            </a:extLst>
          </p:cNvPr>
          <p:cNvSpPr txBox="1"/>
          <p:nvPr/>
        </p:nvSpPr>
        <p:spPr>
          <a:xfrm>
            <a:off x="749331" y="1612251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4.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就可以到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GitHub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網頁上看到自己上傳的資料了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!!</a:t>
            </a:r>
            <a:endParaRPr lang="zh-TW" altLang="en-US" sz="1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F88E40B-16CE-464F-BC33-B80935E0D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01" y="2101360"/>
            <a:ext cx="7133598" cy="282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6988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2" y="1587440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5.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最後我們來練習一次，我們更改一下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test.txt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裡面的內容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C90DD59-729F-40B3-A6B7-87FA3C2A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997" y="1999152"/>
            <a:ext cx="3982006" cy="1257475"/>
          </a:xfrm>
          <a:prstGeom prst="rect">
            <a:avLst/>
          </a:prstGeom>
        </p:spPr>
      </p:pic>
      <p:sp>
        <p:nvSpPr>
          <p:cNvPr id="19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E2B14143-9333-44DE-B360-297048F1808F}"/>
              </a:ext>
            </a:extLst>
          </p:cNvPr>
          <p:cNvSpPr txBox="1"/>
          <p:nvPr/>
        </p:nvSpPr>
        <p:spPr>
          <a:xfrm>
            <a:off x="749331" y="3330426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5-1.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將檔案添加給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追蹤並確認是否已被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追蹤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檔案變綠色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8B9B98-845D-44F8-B91A-6029B2C62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335" y="3494807"/>
            <a:ext cx="3724313" cy="152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4823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00095628.jpg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5028"/>
          <a:stretch>
            <a:fillRect/>
          </a:stretch>
        </p:blipFill>
        <p:spPr>
          <a:xfrm>
            <a:off x="0" y="1359701"/>
            <a:ext cx="9144000" cy="2451446"/>
          </a:xfrm>
          <a:prstGeom prst="rect">
            <a:avLst/>
          </a:prstGeom>
        </p:spPr>
      </p:pic>
      <p:sp>
        <p:nvSpPr>
          <p:cNvPr id="16" name="矩形 15" descr="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"/>
          <p:cNvSpPr/>
          <p:nvPr/>
        </p:nvSpPr>
        <p:spPr>
          <a:xfrm>
            <a:off x="3168502" y="2242826"/>
            <a:ext cx="38135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14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  <a:sym typeface="Calibri" panose="020F0502020204030204" pitchFamily="34" charset="0"/>
              </a:rPr>
              <a:t>01.</a:t>
            </a:r>
            <a:r>
              <a:rPr lang="en-US" altLang="zh-TW" sz="3200" b="1" dirty="0">
                <a:solidFill>
                  <a:schemeClr val="accent1"/>
                </a:solidFill>
                <a:latin typeface="+mn-ea"/>
              </a:rPr>
              <a:t> Git</a:t>
            </a:r>
            <a:r>
              <a:rPr lang="zh-TW" altLang="en-US" sz="3200" b="1" dirty="0">
                <a:solidFill>
                  <a:schemeClr val="accent1"/>
                </a:solidFill>
                <a:latin typeface="+mn-ea"/>
              </a:rPr>
              <a:t>介紹與下載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sp>
        <p:nvSpPr>
          <p:cNvPr id="17" name="矩形 16" descr="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"/>
          <p:cNvSpPr/>
          <p:nvPr/>
        </p:nvSpPr>
        <p:spPr>
          <a:xfrm>
            <a:off x="4640444" y="1833378"/>
            <a:ext cx="1473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14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accent2"/>
                </a:solidFill>
                <a:latin typeface="+mj-ea"/>
                <a:ea typeface="+mj-ea"/>
                <a:sym typeface="Calibri" panose="020F0502020204030204" pitchFamily="34" charset="0"/>
              </a:rPr>
              <a:t>ONE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5284681" y="2166088"/>
            <a:ext cx="18472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2" y="1587440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5-2.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上傳檔案給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管理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9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E2B14143-9333-44DE-B360-297048F1808F}"/>
              </a:ext>
            </a:extLst>
          </p:cNvPr>
          <p:cNvSpPr txBox="1"/>
          <p:nvPr/>
        </p:nvSpPr>
        <p:spPr>
          <a:xfrm>
            <a:off x="749331" y="3103602"/>
            <a:ext cx="8018983" cy="61491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5-3.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上傳檔案給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GitHub,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因為剛剛打過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 git push –u origin main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這行指令，只要打過這行指令之後都可以單純使用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push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來上傳檔案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2349B04-A9D9-4300-BC87-57EFCBED8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573" y="2034387"/>
            <a:ext cx="4834853" cy="9416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ACAFFEF-9DE2-4F98-8262-A9561477D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163" y="3515314"/>
            <a:ext cx="4543673" cy="15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08529"/>
      </p:ext>
    </p:ext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CDFDB2E-3A5D-4414-B505-345303C45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76" y="1663266"/>
            <a:ext cx="6982047" cy="32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64472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1" name="矩形 15150" descr="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"/>
          <p:cNvSpPr/>
          <p:nvPr/>
        </p:nvSpPr>
        <p:spPr>
          <a:xfrm>
            <a:off x="229830" y="2576683"/>
            <a:ext cx="43396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800" dirty="0">
                <a:solidFill>
                  <a:schemeClr val="bg1"/>
                </a:solidFill>
                <a:ea typeface="+mj-ea"/>
                <a:sym typeface="Calibri" panose="020F0502020204030204" pitchFamily="34" charset="0"/>
              </a:rPr>
              <a:t>老師同時也是學生，如果有聽不懂的地方</a:t>
            </a:r>
            <a:endParaRPr lang="en-US" altLang="zh-TW" sz="1800" dirty="0">
              <a:solidFill>
                <a:schemeClr val="bg1"/>
              </a:solidFill>
              <a:ea typeface="+mj-ea"/>
              <a:sym typeface="Calibri" panose="020F0502020204030204" pitchFamily="34" charset="0"/>
            </a:endParaRPr>
          </a:p>
          <a:p>
            <a:pPr algn="ctr"/>
            <a:r>
              <a:rPr lang="zh-TW" altLang="en-US" sz="1800" dirty="0">
                <a:solidFill>
                  <a:schemeClr val="bg1"/>
                </a:solidFill>
                <a:ea typeface="+mj-ea"/>
                <a:sym typeface="Calibri" panose="020F0502020204030204" pitchFamily="34" charset="0"/>
              </a:rPr>
              <a:t>請一定要提出來跟我說</a:t>
            </a:r>
            <a:r>
              <a:rPr lang="en-US" altLang="zh-TW" sz="1800" dirty="0">
                <a:solidFill>
                  <a:schemeClr val="bg1"/>
                </a:solidFill>
                <a:ea typeface="+mj-ea"/>
                <a:sym typeface="Calibri" panose="020F0502020204030204" pitchFamily="34" charset="0"/>
              </a:rPr>
              <a:t>!!</a:t>
            </a:r>
            <a:r>
              <a:rPr lang="zh-TW" altLang="en-US" sz="1800" dirty="0">
                <a:solidFill>
                  <a:schemeClr val="bg1"/>
                </a:solidFill>
                <a:ea typeface="+mj-ea"/>
                <a:sym typeface="Calibri" panose="020F0502020204030204" pitchFamily="34" charset="0"/>
              </a:rPr>
              <a:t> </a:t>
            </a:r>
            <a:endParaRPr lang="en-US" altLang="zh-TW" sz="1800" dirty="0">
              <a:solidFill>
                <a:schemeClr val="bg1"/>
              </a:solidFill>
              <a:ea typeface="+mj-ea"/>
              <a:sym typeface="Calibri" panose="020F0502020204030204" pitchFamily="34" charset="0"/>
            </a:endParaRPr>
          </a:p>
          <a:p>
            <a:pPr algn="ctr"/>
            <a:r>
              <a:rPr lang="zh-TW" altLang="en-US" sz="1800" dirty="0">
                <a:solidFill>
                  <a:schemeClr val="bg1"/>
                </a:solidFill>
                <a:ea typeface="+mj-ea"/>
                <a:sym typeface="Calibri" panose="020F0502020204030204" pitchFamily="34" charset="0"/>
              </a:rPr>
              <a:t>別怕老師不會吃掉你</a:t>
            </a:r>
            <a:endParaRPr lang="en-US" altLang="zh-TW" sz="1800" dirty="0">
              <a:solidFill>
                <a:schemeClr val="bg1"/>
              </a:solidFill>
              <a:ea typeface="+mj-ea"/>
              <a:sym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6652" y="1936384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66C8D9"/>
                </a:solidFill>
                <a:latin typeface="+mj-ea"/>
                <a:ea typeface="+mj-ea"/>
              </a:rPr>
              <a:t>感谢</a:t>
            </a:r>
            <a:r>
              <a:rPr lang="zh-TW" altLang="en-US" sz="3200" dirty="0">
                <a:solidFill>
                  <a:srgbClr val="66C8D9"/>
                </a:solidFill>
                <a:latin typeface="+mj-ea"/>
                <a:ea typeface="+mj-ea"/>
              </a:rPr>
              <a:t>你們來上我的課</a:t>
            </a:r>
            <a:endParaRPr lang="zh-CN" altLang="en-US" sz="3200" dirty="0">
              <a:solidFill>
                <a:srgbClr val="66C8D9"/>
              </a:solidFill>
              <a:latin typeface="+mj-ea"/>
              <a:ea typeface="+mj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051814" y="1161815"/>
            <a:ext cx="631979" cy="631979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39000">
                <a:srgbClr val="FDA0AE"/>
              </a:gs>
              <a:gs pos="69000">
                <a:srgbClr val="0F153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3" name="图片 2" descr="40046905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10812">
            <a:off x="4769846" y="1654528"/>
            <a:ext cx="3973933" cy="218566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91AB6F-62F8-4DD9-9934-3FF074812AEA}"/>
              </a:ext>
            </a:extLst>
          </p:cNvPr>
          <p:cNvSpPr txBox="1"/>
          <p:nvPr/>
        </p:nvSpPr>
        <p:spPr>
          <a:xfrm>
            <a:off x="1091441" y="3885628"/>
            <a:ext cx="26084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B0F0"/>
                </a:solidFill>
              </a:rPr>
              <a:t>害怕上課提問也可以私底下提問</a:t>
            </a:r>
            <a:endParaRPr lang="en-US" altLang="zh-TW" dirty="0">
              <a:solidFill>
                <a:srgbClr val="00B0F0"/>
              </a:solidFill>
            </a:endParaRPr>
          </a:p>
          <a:p>
            <a:r>
              <a:rPr lang="zh-TW" altLang="en-US" dirty="0">
                <a:solidFill>
                  <a:srgbClr val="00B0F0"/>
                </a:solidFill>
              </a:rPr>
              <a:t>老師的</a:t>
            </a:r>
            <a:r>
              <a:rPr lang="en-US" altLang="zh-TW" dirty="0">
                <a:solidFill>
                  <a:srgbClr val="00B0F0"/>
                </a:solidFill>
              </a:rPr>
              <a:t>LINE:qaz12897</a:t>
            </a:r>
            <a:endParaRPr lang="zh-TW" alt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15" y="1342681"/>
            <a:ext cx="5003322" cy="2937655"/>
          </a:xfrm>
          <a:prstGeom prst="rect">
            <a:avLst/>
          </a:prstGeom>
        </p:spPr>
      </p:pic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32600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1.1 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的介紹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600477" y="2154510"/>
            <a:ext cx="3186519" cy="144590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什麼是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Git?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        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是一種版本控制系統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那你可能又會問老師，什麼是版本控制系統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 defTabSz="914400"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那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又有什麼優點呢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?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503526" y="1711379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0477" y="213918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903C3A-A457-4E14-BCF9-C960446A4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546" y="1896045"/>
            <a:ext cx="3583059" cy="159541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361270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1.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的優點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806547" y="1007948"/>
            <a:ext cx="1065694" cy="1065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80951" y="896938"/>
            <a:ext cx="7707144" cy="128771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06547" y="2402036"/>
            <a:ext cx="1065694" cy="1065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680950" y="2291026"/>
            <a:ext cx="7707145" cy="128771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06547" y="3796123"/>
            <a:ext cx="1065694" cy="1065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680951" y="3685113"/>
            <a:ext cx="7707144" cy="128771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6"/>
          <p:cNvSpPr txBox="1">
            <a:spLocks noChangeArrowheads="1"/>
          </p:cNvSpPr>
          <p:nvPr/>
        </p:nvSpPr>
        <p:spPr bwMode="auto">
          <a:xfrm>
            <a:off x="2134214" y="1056444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dirty="0">
                <a:solidFill>
                  <a:schemeClr val="accent2"/>
                </a:solidFill>
                <a:latin typeface="+mj-lt"/>
                <a:ea typeface="方正兰亭黑_GBK" panose="02000000000000000000" charset="-122"/>
              </a:rPr>
              <a:t>多人合作</a:t>
            </a:r>
            <a:endParaRPr lang="zh-CN" altLang="en-US" sz="1400" dirty="0">
              <a:solidFill>
                <a:schemeClr val="accent2"/>
              </a:solidFill>
              <a:latin typeface="+mj-lt"/>
              <a:ea typeface="方正兰亭黑_GBK" panose="02000000000000000000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105862" y="1399514"/>
            <a:ext cx="5897595" cy="30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1050" kern="0" dirty="0">
                <a:solidFill>
                  <a:schemeClr val="bg1"/>
                </a:solidFill>
              </a:rPr>
              <a:t>允許多個隊友同時開發一個專案</a:t>
            </a:r>
            <a:endParaRPr lang="zh-CN" altLang="en-US" sz="2000" kern="0" dirty="0">
              <a:solidFill>
                <a:schemeClr val="bg1"/>
              </a:solidFill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2217769" y="1417409"/>
            <a:ext cx="13447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6"/>
          <p:cNvSpPr txBox="1">
            <a:spLocks noChangeArrowheads="1"/>
          </p:cNvSpPr>
          <p:nvPr/>
        </p:nvSpPr>
        <p:spPr bwMode="auto">
          <a:xfrm>
            <a:off x="2140329" y="2474534"/>
            <a:ext cx="1441420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dirty="0">
                <a:solidFill>
                  <a:schemeClr val="accent2"/>
                </a:solidFill>
                <a:latin typeface="+mj-lt"/>
                <a:ea typeface="方正兰亭黑_GBK" panose="02000000000000000000" charset="-122"/>
              </a:rPr>
              <a:t>遠端下載與備份</a:t>
            </a:r>
            <a:endParaRPr lang="zh-CN" altLang="en-US" sz="1400" dirty="0">
              <a:solidFill>
                <a:schemeClr val="accent2"/>
              </a:solidFill>
              <a:latin typeface="+mj-lt"/>
              <a:ea typeface="方正兰亭黑_GBK" panose="02000000000000000000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105862" y="2764417"/>
            <a:ext cx="5897595" cy="30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1050" kern="0" dirty="0">
                <a:solidFill>
                  <a:schemeClr val="bg1"/>
                </a:solidFill>
              </a:rPr>
              <a:t>只要有網路以及電腦，隨時隨地都能把專案上傳、更新或下載下來</a:t>
            </a:r>
            <a:endParaRPr lang="zh-CN" altLang="en-US" sz="2000" kern="0" dirty="0">
              <a:solidFill>
                <a:schemeClr val="bg1"/>
              </a:solidFill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2217769" y="2782312"/>
            <a:ext cx="13447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6"/>
          <p:cNvSpPr txBox="1">
            <a:spLocks noChangeArrowheads="1"/>
          </p:cNvSpPr>
          <p:nvPr/>
        </p:nvSpPr>
        <p:spPr bwMode="auto">
          <a:xfrm>
            <a:off x="2140329" y="3866830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dirty="0">
                <a:solidFill>
                  <a:schemeClr val="accent2"/>
                </a:solidFill>
                <a:latin typeface="+mj-lt"/>
                <a:ea typeface="方正兰亭黑_GBK" panose="02000000000000000000" charset="-122"/>
              </a:rPr>
              <a:t>開源</a:t>
            </a:r>
            <a:endParaRPr lang="zh-CN" altLang="en-US" sz="1400" dirty="0">
              <a:solidFill>
                <a:schemeClr val="accent2"/>
              </a:solidFill>
              <a:latin typeface="+mj-lt"/>
              <a:ea typeface="方正兰亭黑_GBK" panose="02000000000000000000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098360" y="4174607"/>
            <a:ext cx="5897595" cy="30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1050" kern="0" dirty="0">
                <a:solidFill>
                  <a:schemeClr val="bg1"/>
                </a:solidFill>
              </a:rPr>
              <a:t>允許其他人觀看你進行過什麼專案開發，當然別人也可以下載你的檔案或是申請一起開發</a:t>
            </a:r>
            <a:endParaRPr lang="zh-CN" altLang="en-US" sz="2000" kern="0" dirty="0">
              <a:solidFill>
                <a:schemeClr val="bg1"/>
              </a:solidFill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2210267" y="4192502"/>
            <a:ext cx="13447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9"/>
          <p:cNvSpPr>
            <a:spLocks noEditPoints="1"/>
          </p:cNvSpPr>
          <p:nvPr/>
        </p:nvSpPr>
        <p:spPr bwMode="auto">
          <a:xfrm>
            <a:off x="1069763" y="2678943"/>
            <a:ext cx="521438" cy="511880"/>
          </a:xfrm>
          <a:custGeom>
            <a:avLst/>
            <a:gdLst>
              <a:gd name="T0" fmla="*/ 719 w 729"/>
              <a:gd name="T1" fmla="*/ 597 h 715"/>
              <a:gd name="T2" fmla="*/ 499 w 729"/>
              <a:gd name="T3" fmla="*/ 374 h 715"/>
              <a:gd name="T4" fmla="*/ 462 w 729"/>
              <a:gd name="T5" fmla="*/ 374 h 715"/>
              <a:gd name="T6" fmla="*/ 446 w 729"/>
              <a:gd name="T7" fmla="*/ 389 h 715"/>
              <a:gd name="T8" fmla="*/ 408 w 729"/>
              <a:gd name="T9" fmla="*/ 350 h 715"/>
              <a:gd name="T10" fmla="*/ 472 w 729"/>
              <a:gd name="T11" fmla="*/ 285 h 715"/>
              <a:gd name="T12" fmla="*/ 635 w 729"/>
              <a:gd name="T13" fmla="*/ 250 h 715"/>
              <a:gd name="T14" fmla="*/ 667 w 729"/>
              <a:gd name="T15" fmla="*/ 84 h 715"/>
              <a:gd name="T16" fmla="*/ 576 w 729"/>
              <a:gd name="T17" fmla="*/ 173 h 715"/>
              <a:gd name="T18" fmla="*/ 543 w 729"/>
              <a:gd name="T19" fmla="*/ 173 h 715"/>
              <a:gd name="T20" fmla="*/ 504 w 729"/>
              <a:gd name="T21" fmla="*/ 135 h 715"/>
              <a:gd name="T22" fmla="*/ 504 w 729"/>
              <a:gd name="T23" fmla="*/ 102 h 715"/>
              <a:gd name="T24" fmla="*/ 591 w 729"/>
              <a:gd name="T25" fmla="*/ 16 h 715"/>
              <a:gd name="T26" fmla="*/ 440 w 729"/>
              <a:gd name="T27" fmla="*/ 56 h 715"/>
              <a:gd name="T28" fmla="*/ 406 w 729"/>
              <a:gd name="T29" fmla="*/ 221 h 715"/>
              <a:gd name="T30" fmla="*/ 345 w 729"/>
              <a:gd name="T31" fmla="*/ 289 h 715"/>
              <a:gd name="T32" fmla="*/ 341 w 729"/>
              <a:gd name="T33" fmla="*/ 289 h 715"/>
              <a:gd name="T34" fmla="*/ 143 w 729"/>
              <a:gd name="T35" fmla="*/ 89 h 715"/>
              <a:gd name="T36" fmla="*/ 136 w 729"/>
              <a:gd name="T37" fmla="*/ 48 h 715"/>
              <a:gd name="T38" fmla="*/ 104 w 729"/>
              <a:gd name="T39" fmla="*/ 17 h 715"/>
              <a:gd name="T40" fmla="*/ 44 w 729"/>
              <a:gd name="T41" fmla="*/ 78 h 715"/>
              <a:gd name="T42" fmla="*/ 76 w 729"/>
              <a:gd name="T43" fmla="*/ 109 h 715"/>
              <a:gd name="T44" fmla="*/ 118 w 729"/>
              <a:gd name="T45" fmla="*/ 115 h 715"/>
              <a:gd name="T46" fmla="*/ 311 w 729"/>
              <a:gd name="T47" fmla="*/ 311 h 715"/>
              <a:gd name="T48" fmla="*/ 315 w 729"/>
              <a:gd name="T49" fmla="*/ 318 h 715"/>
              <a:gd name="T50" fmla="*/ 62 w 729"/>
              <a:gd name="T51" fmla="*/ 549 h 715"/>
              <a:gd name="T52" fmla="*/ 29 w 729"/>
              <a:gd name="T53" fmla="*/ 582 h 715"/>
              <a:gd name="T54" fmla="*/ 29 w 729"/>
              <a:gd name="T55" fmla="*/ 687 h 715"/>
              <a:gd name="T56" fmla="*/ 133 w 729"/>
              <a:gd name="T57" fmla="*/ 687 h 715"/>
              <a:gd name="T58" fmla="*/ 166 w 729"/>
              <a:gd name="T59" fmla="*/ 653 h 715"/>
              <a:gd name="T60" fmla="*/ 380 w 729"/>
              <a:gd name="T61" fmla="*/ 384 h 715"/>
              <a:gd name="T62" fmla="*/ 415 w 729"/>
              <a:gd name="T63" fmla="*/ 419 h 715"/>
              <a:gd name="T64" fmla="*/ 396 w 729"/>
              <a:gd name="T65" fmla="*/ 441 h 715"/>
              <a:gd name="T66" fmla="*/ 396 w 729"/>
              <a:gd name="T67" fmla="*/ 478 h 715"/>
              <a:gd name="T68" fmla="*/ 614 w 729"/>
              <a:gd name="T69" fmla="*/ 698 h 715"/>
              <a:gd name="T70" fmla="*/ 652 w 729"/>
              <a:gd name="T71" fmla="*/ 698 h 715"/>
              <a:gd name="T72" fmla="*/ 719 w 729"/>
              <a:gd name="T73" fmla="*/ 634 h 715"/>
              <a:gd name="T74" fmla="*/ 719 w 729"/>
              <a:gd name="T75" fmla="*/ 597 h 715"/>
              <a:gd name="T76" fmla="*/ 114 w 729"/>
              <a:gd name="T77" fmla="*/ 631 h 715"/>
              <a:gd name="T78" fmla="*/ 81 w 729"/>
              <a:gd name="T79" fmla="*/ 631 h 715"/>
              <a:gd name="T80" fmla="*/ 81 w 729"/>
              <a:gd name="T81" fmla="*/ 598 h 715"/>
              <a:gd name="T82" fmla="*/ 114 w 729"/>
              <a:gd name="T83" fmla="*/ 598 h 715"/>
              <a:gd name="T84" fmla="*/ 114 w 729"/>
              <a:gd name="T85" fmla="*/ 631 h 715"/>
              <a:gd name="T86" fmla="*/ 644 w 729"/>
              <a:gd name="T87" fmla="*/ 665 h 715"/>
              <a:gd name="T88" fmla="*/ 628 w 729"/>
              <a:gd name="T89" fmla="*/ 665 h 715"/>
              <a:gd name="T90" fmla="*/ 433 w 729"/>
              <a:gd name="T91" fmla="*/ 460 h 715"/>
              <a:gd name="T92" fmla="*/ 433 w 729"/>
              <a:gd name="T93" fmla="*/ 444 h 715"/>
              <a:gd name="T94" fmla="*/ 448 w 729"/>
              <a:gd name="T95" fmla="*/ 444 h 715"/>
              <a:gd name="T96" fmla="*/ 644 w 729"/>
              <a:gd name="T97" fmla="*/ 649 h 715"/>
              <a:gd name="T98" fmla="*/ 644 w 729"/>
              <a:gd name="T99" fmla="*/ 665 h 715"/>
              <a:gd name="T100" fmla="*/ 684 w 729"/>
              <a:gd name="T101" fmla="*/ 625 h 715"/>
              <a:gd name="T102" fmla="*/ 669 w 729"/>
              <a:gd name="T103" fmla="*/ 625 h 715"/>
              <a:gd name="T104" fmla="*/ 473 w 729"/>
              <a:gd name="T105" fmla="*/ 419 h 715"/>
              <a:gd name="T106" fmla="*/ 473 w 729"/>
              <a:gd name="T107" fmla="*/ 404 h 715"/>
              <a:gd name="T108" fmla="*/ 489 w 729"/>
              <a:gd name="T109" fmla="*/ 404 h 715"/>
              <a:gd name="T110" fmla="*/ 684 w 729"/>
              <a:gd name="T111" fmla="*/ 609 h 715"/>
              <a:gd name="T112" fmla="*/ 684 w 729"/>
              <a:gd name="T113" fmla="*/ 625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9" h="715">
                <a:moveTo>
                  <a:pt x="719" y="597"/>
                </a:moveTo>
                <a:cubicBezTo>
                  <a:pt x="499" y="374"/>
                  <a:pt x="499" y="374"/>
                  <a:pt x="499" y="374"/>
                </a:cubicBezTo>
                <a:cubicBezTo>
                  <a:pt x="489" y="364"/>
                  <a:pt x="472" y="364"/>
                  <a:pt x="462" y="374"/>
                </a:cubicBezTo>
                <a:cubicBezTo>
                  <a:pt x="446" y="389"/>
                  <a:pt x="446" y="389"/>
                  <a:pt x="446" y="389"/>
                </a:cubicBezTo>
                <a:cubicBezTo>
                  <a:pt x="408" y="350"/>
                  <a:pt x="408" y="350"/>
                  <a:pt x="408" y="350"/>
                </a:cubicBezTo>
                <a:cubicBezTo>
                  <a:pt x="408" y="350"/>
                  <a:pt x="469" y="284"/>
                  <a:pt x="472" y="285"/>
                </a:cubicBezTo>
                <a:cubicBezTo>
                  <a:pt x="536" y="314"/>
                  <a:pt x="582" y="301"/>
                  <a:pt x="635" y="250"/>
                </a:cubicBezTo>
                <a:cubicBezTo>
                  <a:pt x="681" y="204"/>
                  <a:pt x="691" y="137"/>
                  <a:pt x="667" y="84"/>
                </a:cubicBezTo>
                <a:cubicBezTo>
                  <a:pt x="576" y="173"/>
                  <a:pt x="576" y="173"/>
                  <a:pt x="576" y="173"/>
                </a:cubicBezTo>
                <a:cubicBezTo>
                  <a:pt x="567" y="183"/>
                  <a:pt x="552" y="183"/>
                  <a:pt x="543" y="173"/>
                </a:cubicBezTo>
                <a:cubicBezTo>
                  <a:pt x="504" y="135"/>
                  <a:pt x="504" y="135"/>
                  <a:pt x="504" y="135"/>
                </a:cubicBezTo>
                <a:cubicBezTo>
                  <a:pt x="495" y="126"/>
                  <a:pt x="495" y="111"/>
                  <a:pt x="504" y="102"/>
                </a:cubicBezTo>
                <a:cubicBezTo>
                  <a:pt x="591" y="16"/>
                  <a:pt x="591" y="16"/>
                  <a:pt x="591" y="16"/>
                </a:cubicBezTo>
                <a:cubicBezTo>
                  <a:pt x="541" y="0"/>
                  <a:pt x="482" y="14"/>
                  <a:pt x="440" y="56"/>
                </a:cubicBezTo>
                <a:cubicBezTo>
                  <a:pt x="372" y="121"/>
                  <a:pt x="382" y="168"/>
                  <a:pt x="406" y="221"/>
                </a:cubicBezTo>
                <a:cubicBezTo>
                  <a:pt x="407" y="223"/>
                  <a:pt x="345" y="289"/>
                  <a:pt x="345" y="289"/>
                </a:cubicBezTo>
                <a:cubicBezTo>
                  <a:pt x="341" y="289"/>
                  <a:pt x="341" y="289"/>
                  <a:pt x="341" y="289"/>
                </a:cubicBezTo>
                <a:cubicBezTo>
                  <a:pt x="143" y="89"/>
                  <a:pt x="143" y="89"/>
                  <a:pt x="143" y="89"/>
                </a:cubicBezTo>
                <a:cubicBezTo>
                  <a:pt x="143" y="89"/>
                  <a:pt x="151" y="63"/>
                  <a:pt x="136" y="48"/>
                </a:cubicBezTo>
                <a:cubicBezTo>
                  <a:pt x="104" y="17"/>
                  <a:pt x="104" y="17"/>
                  <a:pt x="104" y="17"/>
                </a:cubicBezTo>
                <a:cubicBezTo>
                  <a:pt x="44" y="78"/>
                  <a:pt x="44" y="78"/>
                  <a:pt x="44" y="78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76" y="109"/>
                  <a:pt x="100" y="124"/>
                  <a:pt x="118" y="115"/>
                </a:cubicBezTo>
                <a:cubicBezTo>
                  <a:pt x="311" y="311"/>
                  <a:pt x="311" y="311"/>
                  <a:pt x="311" y="311"/>
                </a:cubicBezTo>
                <a:cubicBezTo>
                  <a:pt x="315" y="318"/>
                  <a:pt x="315" y="318"/>
                  <a:pt x="315" y="318"/>
                </a:cubicBezTo>
                <a:cubicBezTo>
                  <a:pt x="62" y="549"/>
                  <a:pt x="62" y="549"/>
                  <a:pt x="62" y="549"/>
                </a:cubicBezTo>
                <a:cubicBezTo>
                  <a:pt x="29" y="582"/>
                  <a:pt x="29" y="582"/>
                  <a:pt x="29" y="582"/>
                </a:cubicBezTo>
                <a:cubicBezTo>
                  <a:pt x="0" y="611"/>
                  <a:pt x="0" y="658"/>
                  <a:pt x="29" y="687"/>
                </a:cubicBezTo>
                <a:cubicBezTo>
                  <a:pt x="58" y="715"/>
                  <a:pt x="104" y="715"/>
                  <a:pt x="133" y="687"/>
                </a:cubicBezTo>
                <a:cubicBezTo>
                  <a:pt x="166" y="653"/>
                  <a:pt x="166" y="653"/>
                  <a:pt x="166" y="653"/>
                </a:cubicBezTo>
                <a:cubicBezTo>
                  <a:pt x="166" y="653"/>
                  <a:pt x="315" y="461"/>
                  <a:pt x="380" y="384"/>
                </a:cubicBezTo>
                <a:cubicBezTo>
                  <a:pt x="415" y="419"/>
                  <a:pt x="415" y="419"/>
                  <a:pt x="415" y="419"/>
                </a:cubicBezTo>
                <a:cubicBezTo>
                  <a:pt x="396" y="441"/>
                  <a:pt x="396" y="441"/>
                  <a:pt x="396" y="441"/>
                </a:cubicBezTo>
                <a:cubicBezTo>
                  <a:pt x="386" y="451"/>
                  <a:pt x="386" y="468"/>
                  <a:pt x="396" y="478"/>
                </a:cubicBezTo>
                <a:cubicBezTo>
                  <a:pt x="614" y="698"/>
                  <a:pt x="614" y="698"/>
                  <a:pt x="614" y="698"/>
                </a:cubicBezTo>
                <a:cubicBezTo>
                  <a:pt x="625" y="709"/>
                  <a:pt x="641" y="709"/>
                  <a:pt x="652" y="698"/>
                </a:cubicBezTo>
                <a:cubicBezTo>
                  <a:pt x="719" y="634"/>
                  <a:pt x="719" y="634"/>
                  <a:pt x="719" y="634"/>
                </a:cubicBezTo>
                <a:cubicBezTo>
                  <a:pt x="729" y="624"/>
                  <a:pt x="729" y="607"/>
                  <a:pt x="719" y="597"/>
                </a:cubicBezTo>
                <a:close/>
                <a:moveTo>
                  <a:pt x="114" y="631"/>
                </a:moveTo>
                <a:cubicBezTo>
                  <a:pt x="105" y="641"/>
                  <a:pt x="90" y="641"/>
                  <a:pt x="81" y="631"/>
                </a:cubicBezTo>
                <a:cubicBezTo>
                  <a:pt x="72" y="622"/>
                  <a:pt x="72" y="608"/>
                  <a:pt x="81" y="598"/>
                </a:cubicBezTo>
                <a:cubicBezTo>
                  <a:pt x="90" y="589"/>
                  <a:pt x="105" y="589"/>
                  <a:pt x="114" y="598"/>
                </a:cubicBezTo>
                <a:cubicBezTo>
                  <a:pt x="123" y="608"/>
                  <a:pt x="123" y="622"/>
                  <a:pt x="114" y="631"/>
                </a:cubicBezTo>
                <a:close/>
                <a:moveTo>
                  <a:pt x="644" y="665"/>
                </a:moveTo>
                <a:cubicBezTo>
                  <a:pt x="639" y="670"/>
                  <a:pt x="632" y="670"/>
                  <a:pt x="628" y="665"/>
                </a:cubicBezTo>
                <a:cubicBezTo>
                  <a:pt x="433" y="460"/>
                  <a:pt x="433" y="460"/>
                  <a:pt x="433" y="460"/>
                </a:cubicBezTo>
                <a:cubicBezTo>
                  <a:pt x="428" y="456"/>
                  <a:pt x="428" y="448"/>
                  <a:pt x="433" y="444"/>
                </a:cubicBezTo>
                <a:cubicBezTo>
                  <a:pt x="437" y="440"/>
                  <a:pt x="444" y="440"/>
                  <a:pt x="448" y="444"/>
                </a:cubicBezTo>
                <a:cubicBezTo>
                  <a:pt x="644" y="649"/>
                  <a:pt x="644" y="649"/>
                  <a:pt x="644" y="649"/>
                </a:cubicBezTo>
                <a:cubicBezTo>
                  <a:pt x="648" y="654"/>
                  <a:pt x="648" y="661"/>
                  <a:pt x="644" y="665"/>
                </a:cubicBezTo>
                <a:close/>
                <a:moveTo>
                  <a:pt x="684" y="625"/>
                </a:moveTo>
                <a:cubicBezTo>
                  <a:pt x="680" y="629"/>
                  <a:pt x="673" y="629"/>
                  <a:pt x="669" y="625"/>
                </a:cubicBezTo>
                <a:cubicBezTo>
                  <a:pt x="473" y="419"/>
                  <a:pt x="473" y="419"/>
                  <a:pt x="473" y="419"/>
                </a:cubicBezTo>
                <a:cubicBezTo>
                  <a:pt x="469" y="415"/>
                  <a:pt x="469" y="408"/>
                  <a:pt x="473" y="404"/>
                </a:cubicBezTo>
                <a:cubicBezTo>
                  <a:pt x="477" y="399"/>
                  <a:pt x="485" y="399"/>
                  <a:pt x="489" y="404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689" y="613"/>
                  <a:pt x="689" y="620"/>
                  <a:pt x="684" y="625"/>
                </a:cubicBezTo>
                <a:close/>
              </a:path>
            </a:pathLst>
          </a:custGeom>
          <a:solidFill>
            <a:srgbClr val="0F15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5"/>
          <p:cNvSpPr>
            <a:spLocks noEditPoints="1"/>
          </p:cNvSpPr>
          <p:nvPr/>
        </p:nvSpPr>
        <p:spPr bwMode="auto">
          <a:xfrm>
            <a:off x="1008369" y="1303254"/>
            <a:ext cx="662051" cy="475083"/>
          </a:xfrm>
          <a:custGeom>
            <a:avLst/>
            <a:gdLst>
              <a:gd name="T0" fmla="*/ 304 w 756"/>
              <a:gd name="T1" fmla="*/ 504 h 542"/>
              <a:gd name="T2" fmla="*/ 183 w 756"/>
              <a:gd name="T3" fmla="*/ 421 h 542"/>
              <a:gd name="T4" fmla="*/ 128 w 756"/>
              <a:gd name="T5" fmla="*/ 409 h 542"/>
              <a:gd name="T6" fmla="*/ 124 w 756"/>
              <a:gd name="T7" fmla="*/ 290 h 542"/>
              <a:gd name="T8" fmla="*/ 128 w 756"/>
              <a:gd name="T9" fmla="*/ 256 h 542"/>
              <a:gd name="T10" fmla="*/ 190 w 756"/>
              <a:gd name="T11" fmla="*/ 313 h 542"/>
              <a:gd name="T12" fmla="*/ 245 w 756"/>
              <a:gd name="T13" fmla="*/ 370 h 542"/>
              <a:gd name="T14" fmla="*/ 303 w 756"/>
              <a:gd name="T15" fmla="*/ 420 h 542"/>
              <a:gd name="T16" fmla="*/ 352 w 756"/>
              <a:gd name="T17" fmla="*/ 465 h 542"/>
              <a:gd name="T18" fmla="*/ 405 w 756"/>
              <a:gd name="T19" fmla="*/ 498 h 542"/>
              <a:gd name="T20" fmla="*/ 417 w 756"/>
              <a:gd name="T21" fmla="*/ 469 h 542"/>
              <a:gd name="T22" fmla="*/ 362 w 756"/>
              <a:gd name="T23" fmla="*/ 413 h 542"/>
              <a:gd name="T24" fmla="*/ 465 w 756"/>
              <a:gd name="T25" fmla="*/ 474 h 542"/>
              <a:gd name="T26" fmla="*/ 493 w 756"/>
              <a:gd name="T27" fmla="*/ 435 h 542"/>
              <a:gd name="T28" fmla="*/ 395 w 756"/>
              <a:gd name="T29" fmla="*/ 350 h 542"/>
              <a:gd name="T30" fmla="*/ 516 w 756"/>
              <a:gd name="T31" fmla="*/ 424 h 542"/>
              <a:gd name="T32" fmla="*/ 562 w 756"/>
              <a:gd name="T33" fmla="*/ 429 h 542"/>
              <a:gd name="T34" fmla="*/ 438 w 756"/>
              <a:gd name="T35" fmla="*/ 308 h 542"/>
              <a:gd name="T36" fmla="*/ 422 w 756"/>
              <a:gd name="T37" fmla="*/ 285 h 542"/>
              <a:gd name="T38" fmla="*/ 452 w 756"/>
              <a:gd name="T39" fmla="*/ 292 h 542"/>
              <a:gd name="T40" fmla="*/ 615 w 756"/>
              <a:gd name="T41" fmla="*/ 376 h 542"/>
              <a:gd name="T42" fmla="*/ 412 w 756"/>
              <a:gd name="T43" fmla="*/ 160 h 542"/>
              <a:gd name="T44" fmla="*/ 280 w 756"/>
              <a:gd name="T45" fmla="*/ 244 h 542"/>
              <a:gd name="T46" fmla="*/ 233 w 756"/>
              <a:gd name="T47" fmla="*/ 219 h 542"/>
              <a:gd name="T48" fmla="*/ 263 w 756"/>
              <a:gd name="T49" fmla="*/ 104 h 542"/>
              <a:gd name="T50" fmla="*/ 231 w 756"/>
              <a:gd name="T51" fmla="*/ 74 h 542"/>
              <a:gd name="T52" fmla="*/ 345 w 756"/>
              <a:gd name="T53" fmla="*/ 61 h 542"/>
              <a:gd name="T54" fmla="*/ 533 w 756"/>
              <a:gd name="T55" fmla="*/ 75 h 542"/>
              <a:gd name="T56" fmla="*/ 640 w 756"/>
              <a:gd name="T57" fmla="*/ 270 h 542"/>
              <a:gd name="T58" fmla="*/ 643 w 756"/>
              <a:gd name="T59" fmla="*/ 345 h 542"/>
              <a:gd name="T60" fmla="*/ 589 w 756"/>
              <a:gd name="T61" fmla="*/ 428 h 542"/>
              <a:gd name="T62" fmla="*/ 461 w 756"/>
              <a:gd name="T63" fmla="*/ 499 h 542"/>
              <a:gd name="T64" fmla="*/ 403 w 756"/>
              <a:gd name="T65" fmla="*/ 520 h 542"/>
              <a:gd name="T66" fmla="*/ 331 w 756"/>
              <a:gd name="T67" fmla="*/ 542 h 542"/>
              <a:gd name="T68" fmla="*/ 173 w 756"/>
              <a:gd name="T69" fmla="*/ 24 h 542"/>
              <a:gd name="T70" fmla="*/ 80 w 756"/>
              <a:gd name="T71" fmla="*/ 266 h 542"/>
              <a:gd name="T72" fmla="*/ 0 w 756"/>
              <a:gd name="T73" fmla="*/ 248 h 542"/>
              <a:gd name="T74" fmla="*/ 62 w 756"/>
              <a:gd name="T75" fmla="*/ 116 h 542"/>
              <a:gd name="T76" fmla="*/ 129 w 756"/>
              <a:gd name="T77" fmla="*/ 0 h 542"/>
              <a:gd name="T78" fmla="*/ 652 w 756"/>
              <a:gd name="T79" fmla="*/ 37 h 542"/>
              <a:gd name="T80" fmla="*/ 732 w 756"/>
              <a:gd name="T81" fmla="*/ 262 h 542"/>
              <a:gd name="T82" fmla="*/ 572 w 756"/>
              <a:gd name="T83" fmla="*/ 58 h 542"/>
              <a:gd name="T84" fmla="*/ 621 w 756"/>
              <a:gd name="T85" fmla="*/ 0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56" h="542">
                <a:moveTo>
                  <a:pt x="331" y="542"/>
                </a:moveTo>
                <a:cubicBezTo>
                  <a:pt x="322" y="530"/>
                  <a:pt x="313" y="517"/>
                  <a:pt x="304" y="504"/>
                </a:cubicBezTo>
                <a:cubicBezTo>
                  <a:pt x="261" y="521"/>
                  <a:pt x="249" y="514"/>
                  <a:pt x="244" y="466"/>
                </a:cubicBezTo>
                <a:cubicBezTo>
                  <a:pt x="210" y="475"/>
                  <a:pt x="188" y="477"/>
                  <a:pt x="183" y="421"/>
                </a:cubicBezTo>
                <a:cubicBezTo>
                  <a:pt x="175" y="423"/>
                  <a:pt x="167" y="427"/>
                  <a:pt x="161" y="425"/>
                </a:cubicBezTo>
                <a:cubicBezTo>
                  <a:pt x="149" y="422"/>
                  <a:pt x="134" y="418"/>
                  <a:pt x="128" y="409"/>
                </a:cubicBezTo>
                <a:cubicBezTo>
                  <a:pt x="123" y="401"/>
                  <a:pt x="122" y="380"/>
                  <a:pt x="128" y="374"/>
                </a:cubicBezTo>
                <a:cubicBezTo>
                  <a:pt x="160" y="343"/>
                  <a:pt x="151" y="317"/>
                  <a:pt x="124" y="290"/>
                </a:cubicBezTo>
                <a:cubicBezTo>
                  <a:pt x="118" y="284"/>
                  <a:pt x="121" y="269"/>
                  <a:pt x="120" y="259"/>
                </a:cubicBezTo>
                <a:cubicBezTo>
                  <a:pt x="122" y="258"/>
                  <a:pt x="125" y="257"/>
                  <a:pt x="128" y="256"/>
                </a:cubicBezTo>
                <a:cubicBezTo>
                  <a:pt x="140" y="270"/>
                  <a:pt x="150" y="286"/>
                  <a:pt x="163" y="299"/>
                </a:cubicBezTo>
                <a:cubicBezTo>
                  <a:pt x="170" y="306"/>
                  <a:pt x="180" y="312"/>
                  <a:pt x="190" y="313"/>
                </a:cubicBezTo>
                <a:cubicBezTo>
                  <a:pt x="213" y="314"/>
                  <a:pt x="223" y="326"/>
                  <a:pt x="224" y="348"/>
                </a:cubicBezTo>
                <a:cubicBezTo>
                  <a:pt x="224" y="363"/>
                  <a:pt x="231" y="367"/>
                  <a:pt x="245" y="370"/>
                </a:cubicBezTo>
                <a:cubicBezTo>
                  <a:pt x="257" y="373"/>
                  <a:pt x="269" y="385"/>
                  <a:pt x="274" y="395"/>
                </a:cubicBezTo>
                <a:cubicBezTo>
                  <a:pt x="280" y="410"/>
                  <a:pt x="288" y="416"/>
                  <a:pt x="303" y="420"/>
                </a:cubicBezTo>
                <a:cubicBezTo>
                  <a:pt x="313" y="422"/>
                  <a:pt x="322" y="432"/>
                  <a:pt x="330" y="440"/>
                </a:cubicBezTo>
                <a:cubicBezTo>
                  <a:pt x="338" y="448"/>
                  <a:pt x="344" y="457"/>
                  <a:pt x="352" y="465"/>
                </a:cubicBezTo>
                <a:cubicBezTo>
                  <a:pt x="361" y="473"/>
                  <a:pt x="371" y="480"/>
                  <a:pt x="381" y="486"/>
                </a:cubicBezTo>
                <a:cubicBezTo>
                  <a:pt x="388" y="491"/>
                  <a:pt x="397" y="497"/>
                  <a:pt x="405" y="498"/>
                </a:cubicBezTo>
                <a:cubicBezTo>
                  <a:pt x="411" y="498"/>
                  <a:pt x="421" y="492"/>
                  <a:pt x="424" y="487"/>
                </a:cubicBezTo>
                <a:cubicBezTo>
                  <a:pt x="427" y="484"/>
                  <a:pt x="422" y="473"/>
                  <a:pt x="417" y="469"/>
                </a:cubicBezTo>
                <a:cubicBezTo>
                  <a:pt x="402" y="455"/>
                  <a:pt x="384" y="444"/>
                  <a:pt x="369" y="430"/>
                </a:cubicBezTo>
                <a:cubicBezTo>
                  <a:pt x="365" y="427"/>
                  <a:pt x="364" y="419"/>
                  <a:pt x="362" y="413"/>
                </a:cubicBezTo>
                <a:cubicBezTo>
                  <a:pt x="368" y="414"/>
                  <a:pt x="376" y="412"/>
                  <a:pt x="381" y="415"/>
                </a:cubicBezTo>
                <a:cubicBezTo>
                  <a:pt x="409" y="434"/>
                  <a:pt x="437" y="454"/>
                  <a:pt x="465" y="474"/>
                </a:cubicBezTo>
                <a:cubicBezTo>
                  <a:pt x="478" y="483"/>
                  <a:pt x="492" y="489"/>
                  <a:pt x="503" y="473"/>
                </a:cubicBezTo>
                <a:cubicBezTo>
                  <a:pt x="515" y="458"/>
                  <a:pt x="507" y="445"/>
                  <a:pt x="493" y="435"/>
                </a:cubicBezTo>
                <a:cubicBezTo>
                  <a:pt x="463" y="414"/>
                  <a:pt x="434" y="393"/>
                  <a:pt x="406" y="371"/>
                </a:cubicBezTo>
                <a:cubicBezTo>
                  <a:pt x="400" y="367"/>
                  <a:pt x="398" y="357"/>
                  <a:pt x="395" y="350"/>
                </a:cubicBezTo>
                <a:cubicBezTo>
                  <a:pt x="402" y="351"/>
                  <a:pt x="411" y="350"/>
                  <a:pt x="417" y="354"/>
                </a:cubicBezTo>
                <a:cubicBezTo>
                  <a:pt x="450" y="377"/>
                  <a:pt x="483" y="401"/>
                  <a:pt x="516" y="424"/>
                </a:cubicBezTo>
                <a:cubicBezTo>
                  <a:pt x="520" y="427"/>
                  <a:pt x="524" y="429"/>
                  <a:pt x="528" y="432"/>
                </a:cubicBezTo>
                <a:cubicBezTo>
                  <a:pt x="540" y="440"/>
                  <a:pt x="552" y="443"/>
                  <a:pt x="562" y="429"/>
                </a:cubicBezTo>
                <a:cubicBezTo>
                  <a:pt x="572" y="415"/>
                  <a:pt x="568" y="403"/>
                  <a:pt x="555" y="394"/>
                </a:cubicBezTo>
                <a:cubicBezTo>
                  <a:pt x="516" y="365"/>
                  <a:pt x="477" y="337"/>
                  <a:pt x="438" y="308"/>
                </a:cubicBezTo>
                <a:cubicBezTo>
                  <a:pt x="434" y="305"/>
                  <a:pt x="428" y="303"/>
                  <a:pt x="425" y="299"/>
                </a:cubicBezTo>
                <a:cubicBezTo>
                  <a:pt x="423" y="295"/>
                  <a:pt x="423" y="289"/>
                  <a:pt x="422" y="285"/>
                </a:cubicBezTo>
                <a:cubicBezTo>
                  <a:pt x="426" y="284"/>
                  <a:pt x="431" y="281"/>
                  <a:pt x="435" y="282"/>
                </a:cubicBezTo>
                <a:cubicBezTo>
                  <a:pt x="441" y="284"/>
                  <a:pt x="447" y="288"/>
                  <a:pt x="452" y="292"/>
                </a:cubicBezTo>
                <a:cubicBezTo>
                  <a:pt x="492" y="320"/>
                  <a:pt x="531" y="348"/>
                  <a:pt x="570" y="376"/>
                </a:cubicBezTo>
                <a:cubicBezTo>
                  <a:pt x="585" y="387"/>
                  <a:pt x="600" y="392"/>
                  <a:pt x="615" y="376"/>
                </a:cubicBezTo>
                <a:cubicBezTo>
                  <a:pt x="627" y="362"/>
                  <a:pt x="625" y="346"/>
                  <a:pt x="607" y="330"/>
                </a:cubicBezTo>
                <a:cubicBezTo>
                  <a:pt x="542" y="273"/>
                  <a:pt x="477" y="216"/>
                  <a:pt x="412" y="160"/>
                </a:cubicBezTo>
                <a:cubicBezTo>
                  <a:pt x="385" y="137"/>
                  <a:pt x="348" y="149"/>
                  <a:pt x="339" y="183"/>
                </a:cubicBezTo>
                <a:cubicBezTo>
                  <a:pt x="330" y="214"/>
                  <a:pt x="312" y="236"/>
                  <a:pt x="280" y="244"/>
                </a:cubicBezTo>
                <a:cubicBezTo>
                  <a:pt x="269" y="247"/>
                  <a:pt x="255" y="243"/>
                  <a:pt x="243" y="239"/>
                </a:cubicBezTo>
                <a:cubicBezTo>
                  <a:pt x="238" y="237"/>
                  <a:pt x="232" y="225"/>
                  <a:pt x="233" y="219"/>
                </a:cubicBezTo>
                <a:cubicBezTo>
                  <a:pt x="237" y="195"/>
                  <a:pt x="242" y="172"/>
                  <a:pt x="248" y="148"/>
                </a:cubicBezTo>
                <a:cubicBezTo>
                  <a:pt x="252" y="134"/>
                  <a:pt x="257" y="121"/>
                  <a:pt x="263" y="104"/>
                </a:cubicBezTo>
                <a:cubicBezTo>
                  <a:pt x="197" y="104"/>
                  <a:pt x="197" y="104"/>
                  <a:pt x="197" y="104"/>
                </a:cubicBezTo>
                <a:cubicBezTo>
                  <a:pt x="200" y="81"/>
                  <a:pt x="210" y="72"/>
                  <a:pt x="231" y="74"/>
                </a:cubicBezTo>
                <a:cubicBezTo>
                  <a:pt x="246" y="76"/>
                  <a:pt x="262" y="76"/>
                  <a:pt x="277" y="74"/>
                </a:cubicBezTo>
                <a:cubicBezTo>
                  <a:pt x="300" y="71"/>
                  <a:pt x="323" y="69"/>
                  <a:pt x="345" y="61"/>
                </a:cubicBezTo>
                <a:cubicBezTo>
                  <a:pt x="383" y="48"/>
                  <a:pt x="420" y="49"/>
                  <a:pt x="458" y="59"/>
                </a:cubicBezTo>
                <a:cubicBezTo>
                  <a:pt x="483" y="65"/>
                  <a:pt x="508" y="69"/>
                  <a:pt x="533" y="75"/>
                </a:cubicBezTo>
                <a:cubicBezTo>
                  <a:pt x="540" y="77"/>
                  <a:pt x="549" y="83"/>
                  <a:pt x="552" y="89"/>
                </a:cubicBezTo>
                <a:cubicBezTo>
                  <a:pt x="582" y="149"/>
                  <a:pt x="611" y="209"/>
                  <a:pt x="640" y="270"/>
                </a:cubicBezTo>
                <a:cubicBezTo>
                  <a:pt x="642" y="275"/>
                  <a:pt x="644" y="283"/>
                  <a:pt x="642" y="287"/>
                </a:cubicBezTo>
                <a:cubicBezTo>
                  <a:pt x="629" y="307"/>
                  <a:pt x="635" y="325"/>
                  <a:pt x="643" y="345"/>
                </a:cubicBezTo>
                <a:cubicBezTo>
                  <a:pt x="652" y="369"/>
                  <a:pt x="637" y="397"/>
                  <a:pt x="611" y="404"/>
                </a:cubicBezTo>
                <a:cubicBezTo>
                  <a:pt x="597" y="408"/>
                  <a:pt x="592" y="415"/>
                  <a:pt x="589" y="428"/>
                </a:cubicBezTo>
                <a:cubicBezTo>
                  <a:pt x="581" y="455"/>
                  <a:pt x="558" y="461"/>
                  <a:pt x="534" y="463"/>
                </a:cubicBezTo>
                <a:cubicBezTo>
                  <a:pt x="518" y="504"/>
                  <a:pt x="503" y="511"/>
                  <a:pt x="461" y="499"/>
                </a:cubicBezTo>
                <a:cubicBezTo>
                  <a:pt x="456" y="497"/>
                  <a:pt x="449" y="502"/>
                  <a:pt x="443" y="504"/>
                </a:cubicBezTo>
                <a:cubicBezTo>
                  <a:pt x="429" y="510"/>
                  <a:pt x="413" y="524"/>
                  <a:pt x="403" y="520"/>
                </a:cubicBezTo>
                <a:cubicBezTo>
                  <a:pt x="377" y="513"/>
                  <a:pt x="364" y="526"/>
                  <a:pt x="350" y="542"/>
                </a:cubicBezTo>
                <a:cubicBezTo>
                  <a:pt x="344" y="542"/>
                  <a:pt x="337" y="542"/>
                  <a:pt x="331" y="542"/>
                </a:cubicBezTo>
                <a:close/>
                <a:moveTo>
                  <a:pt x="129" y="0"/>
                </a:moveTo>
                <a:cubicBezTo>
                  <a:pt x="144" y="8"/>
                  <a:pt x="158" y="16"/>
                  <a:pt x="173" y="24"/>
                </a:cubicBezTo>
                <a:cubicBezTo>
                  <a:pt x="185" y="30"/>
                  <a:pt x="189" y="39"/>
                  <a:pt x="183" y="52"/>
                </a:cubicBezTo>
                <a:cubicBezTo>
                  <a:pt x="148" y="123"/>
                  <a:pt x="114" y="194"/>
                  <a:pt x="80" y="266"/>
                </a:cubicBezTo>
                <a:cubicBezTo>
                  <a:pt x="74" y="280"/>
                  <a:pt x="63" y="282"/>
                  <a:pt x="50" y="276"/>
                </a:cubicBezTo>
                <a:cubicBezTo>
                  <a:pt x="33" y="267"/>
                  <a:pt x="17" y="257"/>
                  <a:pt x="0" y="248"/>
                </a:cubicBezTo>
                <a:cubicBezTo>
                  <a:pt x="0" y="234"/>
                  <a:pt x="0" y="234"/>
                  <a:pt x="0" y="234"/>
                </a:cubicBezTo>
                <a:cubicBezTo>
                  <a:pt x="21" y="195"/>
                  <a:pt x="42" y="155"/>
                  <a:pt x="62" y="116"/>
                </a:cubicBezTo>
                <a:cubicBezTo>
                  <a:pt x="81" y="77"/>
                  <a:pt x="101" y="38"/>
                  <a:pt x="120" y="0"/>
                </a:cubicBezTo>
                <a:cubicBezTo>
                  <a:pt x="123" y="0"/>
                  <a:pt x="126" y="0"/>
                  <a:pt x="129" y="0"/>
                </a:cubicBezTo>
                <a:close/>
                <a:moveTo>
                  <a:pt x="630" y="0"/>
                </a:moveTo>
                <a:cubicBezTo>
                  <a:pt x="637" y="12"/>
                  <a:pt x="646" y="24"/>
                  <a:pt x="652" y="37"/>
                </a:cubicBezTo>
                <a:cubicBezTo>
                  <a:pt x="684" y="99"/>
                  <a:pt x="714" y="161"/>
                  <a:pt x="745" y="223"/>
                </a:cubicBezTo>
                <a:cubicBezTo>
                  <a:pt x="756" y="243"/>
                  <a:pt x="752" y="253"/>
                  <a:pt x="732" y="262"/>
                </a:cubicBezTo>
                <a:cubicBezTo>
                  <a:pt x="683" y="284"/>
                  <a:pt x="684" y="285"/>
                  <a:pt x="660" y="237"/>
                </a:cubicBezTo>
                <a:cubicBezTo>
                  <a:pt x="631" y="177"/>
                  <a:pt x="602" y="117"/>
                  <a:pt x="572" y="58"/>
                </a:cubicBezTo>
                <a:cubicBezTo>
                  <a:pt x="564" y="41"/>
                  <a:pt x="565" y="29"/>
                  <a:pt x="584" y="21"/>
                </a:cubicBezTo>
                <a:cubicBezTo>
                  <a:pt x="597" y="16"/>
                  <a:pt x="608" y="7"/>
                  <a:pt x="621" y="0"/>
                </a:cubicBezTo>
                <a:cubicBezTo>
                  <a:pt x="630" y="0"/>
                  <a:pt x="630" y="0"/>
                  <a:pt x="630" y="0"/>
                </a:cubicBezTo>
                <a:close/>
              </a:path>
            </a:pathLst>
          </a:custGeom>
          <a:solidFill>
            <a:srgbClr val="0F15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31"/>
          <p:cNvSpPr>
            <a:spLocks noEditPoints="1"/>
          </p:cNvSpPr>
          <p:nvPr/>
        </p:nvSpPr>
        <p:spPr bwMode="auto">
          <a:xfrm>
            <a:off x="1046318" y="4093586"/>
            <a:ext cx="586153" cy="470769"/>
          </a:xfrm>
          <a:custGeom>
            <a:avLst/>
            <a:gdLst>
              <a:gd name="T0" fmla="*/ 648 w 749"/>
              <a:gd name="T1" fmla="*/ 303 h 603"/>
              <a:gd name="T2" fmla="*/ 595 w 749"/>
              <a:gd name="T3" fmla="*/ 138 h 603"/>
              <a:gd name="T4" fmla="*/ 560 w 749"/>
              <a:gd name="T5" fmla="*/ 133 h 603"/>
              <a:gd name="T6" fmla="*/ 555 w 749"/>
              <a:gd name="T7" fmla="*/ 168 h 603"/>
              <a:gd name="T8" fmla="*/ 598 w 749"/>
              <a:gd name="T9" fmla="*/ 303 h 603"/>
              <a:gd name="T10" fmla="*/ 555 w 749"/>
              <a:gd name="T11" fmla="*/ 438 h 603"/>
              <a:gd name="T12" fmla="*/ 560 w 749"/>
              <a:gd name="T13" fmla="*/ 473 h 603"/>
              <a:gd name="T14" fmla="*/ 575 w 749"/>
              <a:gd name="T15" fmla="*/ 478 h 603"/>
              <a:gd name="T16" fmla="*/ 595 w 749"/>
              <a:gd name="T17" fmla="*/ 468 h 603"/>
              <a:gd name="T18" fmla="*/ 648 w 749"/>
              <a:gd name="T19" fmla="*/ 303 h 603"/>
              <a:gd name="T20" fmla="*/ 186 w 749"/>
              <a:gd name="T21" fmla="*/ 133 h 603"/>
              <a:gd name="T22" fmla="*/ 151 w 749"/>
              <a:gd name="T23" fmla="*/ 138 h 603"/>
              <a:gd name="T24" fmla="*/ 98 w 749"/>
              <a:gd name="T25" fmla="*/ 303 h 603"/>
              <a:gd name="T26" fmla="*/ 151 w 749"/>
              <a:gd name="T27" fmla="*/ 468 h 603"/>
              <a:gd name="T28" fmla="*/ 172 w 749"/>
              <a:gd name="T29" fmla="*/ 478 h 603"/>
              <a:gd name="T30" fmla="*/ 186 w 749"/>
              <a:gd name="T31" fmla="*/ 473 h 603"/>
              <a:gd name="T32" fmla="*/ 192 w 749"/>
              <a:gd name="T33" fmla="*/ 438 h 603"/>
              <a:gd name="T34" fmla="*/ 148 w 749"/>
              <a:gd name="T35" fmla="*/ 303 h 603"/>
              <a:gd name="T36" fmla="*/ 192 w 749"/>
              <a:gd name="T37" fmla="*/ 168 h 603"/>
              <a:gd name="T38" fmla="*/ 186 w 749"/>
              <a:gd name="T39" fmla="*/ 133 h 603"/>
              <a:gd name="T40" fmla="*/ 639 w 749"/>
              <a:gd name="T41" fmla="*/ 12 h 603"/>
              <a:gd name="T42" fmla="*/ 604 w 749"/>
              <a:gd name="T43" fmla="*/ 9 h 603"/>
              <a:gd name="T44" fmla="*/ 602 w 749"/>
              <a:gd name="T45" fmla="*/ 44 h 603"/>
              <a:gd name="T46" fmla="*/ 699 w 749"/>
              <a:gd name="T47" fmla="*/ 303 h 603"/>
              <a:gd name="T48" fmla="*/ 602 w 749"/>
              <a:gd name="T49" fmla="*/ 562 h 603"/>
              <a:gd name="T50" fmla="*/ 604 w 749"/>
              <a:gd name="T51" fmla="*/ 597 h 603"/>
              <a:gd name="T52" fmla="*/ 620 w 749"/>
              <a:gd name="T53" fmla="*/ 603 h 603"/>
              <a:gd name="T54" fmla="*/ 639 w 749"/>
              <a:gd name="T55" fmla="*/ 594 h 603"/>
              <a:gd name="T56" fmla="*/ 749 w 749"/>
              <a:gd name="T57" fmla="*/ 303 h 603"/>
              <a:gd name="T58" fmla="*/ 639 w 749"/>
              <a:gd name="T59" fmla="*/ 12 h 603"/>
              <a:gd name="T60" fmla="*/ 50 w 749"/>
              <a:gd name="T61" fmla="*/ 303 h 603"/>
              <a:gd name="T62" fmla="*/ 147 w 749"/>
              <a:gd name="T63" fmla="*/ 44 h 603"/>
              <a:gd name="T64" fmla="*/ 145 w 749"/>
              <a:gd name="T65" fmla="*/ 9 h 603"/>
              <a:gd name="T66" fmla="*/ 110 w 749"/>
              <a:gd name="T67" fmla="*/ 12 h 603"/>
              <a:gd name="T68" fmla="*/ 0 w 749"/>
              <a:gd name="T69" fmla="*/ 303 h 603"/>
              <a:gd name="T70" fmla="*/ 110 w 749"/>
              <a:gd name="T71" fmla="*/ 594 h 603"/>
              <a:gd name="T72" fmla="*/ 129 w 749"/>
              <a:gd name="T73" fmla="*/ 603 h 603"/>
              <a:gd name="T74" fmla="*/ 145 w 749"/>
              <a:gd name="T75" fmla="*/ 597 h 603"/>
              <a:gd name="T76" fmla="*/ 148 w 749"/>
              <a:gd name="T77" fmla="*/ 562 h 603"/>
              <a:gd name="T78" fmla="*/ 50 w 749"/>
              <a:gd name="T79" fmla="*/ 303 h 603"/>
              <a:gd name="T80" fmla="*/ 376 w 749"/>
              <a:gd name="T81" fmla="*/ 128 h 603"/>
              <a:gd name="T82" fmla="*/ 201 w 749"/>
              <a:gd name="T83" fmla="*/ 303 h 603"/>
              <a:gd name="T84" fmla="*/ 259 w 749"/>
              <a:gd name="T85" fmla="*/ 433 h 603"/>
              <a:gd name="T86" fmla="*/ 294 w 749"/>
              <a:gd name="T87" fmla="*/ 431 h 603"/>
              <a:gd name="T88" fmla="*/ 292 w 749"/>
              <a:gd name="T89" fmla="*/ 396 h 603"/>
              <a:gd name="T90" fmla="*/ 251 w 749"/>
              <a:gd name="T91" fmla="*/ 303 h 603"/>
              <a:gd name="T92" fmla="*/ 376 w 749"/>
              <a:gd name="T93" fmla="*/ 178 h 603"/>
              <a:gd name="T94" fmla="*/ 501 w 749"/>
              <a:gd name="T95" fmla="*/ 303 h 603"/>
              <a:gd name="T96" fmla="*/ 376 w 749"/>
              <a:gd name="T97" fmla="*/ 428 h 603"/>
              <a:gd name="T98" fmla="*/ 367 w 749"/>
              <a:gd name="T99" fmla="*/ 428 h 603"/>
              <a:gd name="T100" fmla="*/ 343 w 749"/>
              <a:gd name="T101" fmla="*/ 445 h 603"/>
              <a:gd name="T102" fmla="*/ 315 w 749"/>
              <a:gd name="T103" fmla="*/ 490 h 603"/>
              <a:gd name="T104" fmla="*/ 316 w 749"/>
              <a:gd name="T105" fmla="*/ 525 h 603"/>
              <a:gd name="T106" fmla="*/ 333 w 749"/>
              <a:gd name="T107" fmla="*/ 532 h 603"/>
              <a:gd name="T108" fmla="*/ 351 w 749"/>
              <a:gd name="T109" fmla="*/ 525 h 603"/>
              <a:gd name="T110" fmla="*/ 384 w 749"/>
              <a:gd name="T111" fmla="*/ 478 h 603"/>
              <a:gd name="T112" fmla="*/ 551 w 749"/>
              <a:gd name="T113" fmla="*/ 303 h 603"/>
              <a:gd name="T114" fmla="*/ 376 w 749"/>
              <a:gd name="T115" fmla="*/ 128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49" h="603">
                <a:moveTo>
                  <a:pt x="648" y="303"/>
                </a:moveTo>
                <a:cubicBezTo>
                  <a:pt x="648" y="244"/>
                  <a:pt x="630" y="187"/>
                  <a:pt x="595" y="138"/>
                </a:cubicBezTo>
                <a:cubicBezTo>
                  <a:pt x="587" y="127"/>
                  <a:pt x="572" y="125"/>
                  <a:pt x="560" y="133"/>
                </a:cubicBezTo>
                <a:cubicBezTo>
                  <a:pt x="549" y="141"/>
                  <a:pt x="547" y="156"/>
                  <a:pt x="555" y="168"/>
                </a:cubicBezTo>
                <a:cubicBezTo>
                  <a:pt x="583" y="207"/>
                  <a:pt x="598" y="254"/>
                  <a:pt x="598" y="303"/>
                </a:cubicBezTo>
                <a:cubicBezTo>
                  <a:pt x="598" y="352"/>
                  <a:pt x="583" y="399"/>
                  <a:pt x="555" y="438"/>
                </a:cubicBezTo>
                <a:cubicBezTo>
                  <a:pt x="547" y="450"/>
                  <a:pt x="549" y="465"/>
                  <a:pt x="560" y="473"/>
                </a:cubicBezTo>
                <a:cubicBezTo>
                  <a:pt x="565" y="476"/>
                  <a:pt x="570" y="478"/>
                  <a:pt x="575" y="478"/>
                </a:cubicBezTo>
                <a:cubicBezTo>
                  <a:pt x="583" y="478"/>
                  <a:pt x="590" y="474"/>
                  <a:pt x="595" y="468"/>
                </a:cubicBezTo>
                <a:cubicBezTo>
                  <a:pt x="630" y="419"/>
                  <a:pt x="648" y="362"/>
                  <a:pt x="648" y="303"/>
                </a:cubicBezTo>
                <a:close/>
                <a:moveTo>
                  <a:pt x="186" y="133"/>
                </a:moveTo>
                <a:cubicBezTo>
                  <a:pt x="175" y="125"/>
                  <a:pt x="159" y="127"/>
                  <a:pt x="151" y="138"/>
                </a:cubicBezTo>
                <a:cubicBezTo>
                  <a:pt x="117" y="187"/>
                  <a:pt x="98" y="244"/>
                  <a:pt x="98" y="303"/>
                </a:cubicBezTo>
                <a:cubicBezTo>
                  <a:pt x="98" y="362"/>
                  <a:pt x="117" y="419"/>
                  <a:pt x="151" y="468"/>
                </a:cubicBezTo>
                <a:cubicBezTo>
                  <a:pt x="156" y="474"/>
                  <a:pt x="164" y="478"/>
                  <a:pt x="172" y="478"/>
                </a:cubicBezTo>
                <a:cubicBezTo>
                  <a:pt x="177" y="478"/>
                  <a:pt x="182" y="476"/>
                  <a:pt x="186" y="473"/>
                </a:cubicBezTo>
                <a:cubicBezTo>
                  <a:pt x="197" y="465"/>
                  <a:pt x="200" y="450"/>
                  <a:pt x="192" y="438"/>
                </a:cubicBezTo>
                <a:cubicBezTo>
                  <a:pt x="163" y="399"/>
                  <a:pt x="148" y="352"/>
                  <a:pt x="148" y="303"/>
                </a:cubicBezTo>
                <a:cubicBezTo>
                  <a:pt x="148" y="254"/>
                  <a:pt x="163" y="207"/>
                  <a:pt x="192" y="168"/>
                </a:cubicBezTo>
                <a:cubicBezTo>
                  <a:pt x="200" y="156"/>
                  <a:pt x="197" y="141"/>
                  <a:pt x="186" y="133"/>
                </a:cubicBezTo>
                <a:close/>
                <a:moveTo>
                  <a:pt x="639" y="12"/>
                </a:moveTo>
                <a:cubicBezTo>
                  <a:pt x="630" y="1"/>
                  <a:pt x="614" y="0"/>
                  <a:pt x="604" y="9"/>
                </a:cubicBezTo>
                <a:cubicBezTo>
                  <a:pt x="593" y="18"/>
                  <a:pt x="592" y="34"/>
                  <a:pt x="602" y="44"/>
                </a:cubicBezTo>
                <a:cubicBezTo>
                  <a:pt x="664" y="116"/>
                  <a:pt x="699" y="208"/>
                  <a:pt x="699" y="303"/>
                </a:cubicBezTo>
                <a:cubicBezTo>
                  <a:pt x="699" y="398"/>
                  <a:pt x="664" y="490"/>
                  <a:pt x="602" y="562"/>
                </a:cubicBezTo>
                <a:cubicBezTo>
                  <a:pt x="592" y="572"/>
                  <a:pt x="593" y="588"/>
                  <a:pt x="604" y="597"/>
                </a:cubicBezTo>
                <a:cubicBezTo>
                  <a:pt x="609" y="601"/>
                  <a:pt x="614" y="603"/>
                  <a:pt x="620" y="603"/>
                </a:cubicBezTo>
                <a:cubicBezTo>
                  <a:pt x="627" y="603"/>
                  <a:pt x="634" y="600"/>
                  <a:pt x="639" y="594"/>
                </a:cubicBezTo>
                <a:cubicBezTo>
                  <a:pt x="710" y="514"/>
                  <a:pt x="749" y="410"/>
                  <a:pt x="749" y="303"/>
                </a:cubicBezTo>
                <a:cubicBezTo>
                  <a:pt x="749" y="196"/>
                  <a:pt x="710" y="92"/>
                  <a:pt x="639" y="12"/>
                </a:cubicBezTo>
                <a:close/>
                <a:moveTo>
                  <a:pt x="50" y="303"/>
                </a:moveTo>
                <a:cubicBezTo>
                  <a:pt x="50" y="208"/>
                  <a:pt x="85" y="116"/>
                  <a:pt x="147" y="44"/>
                </a:cubicBezTo>
                <a:cubicBezTo>
                  <a:pt x="157" y="34"/>
                  <a:pt x="156" y="18"/>
                  <a:pt x="145" y="9"/>
                </a:cubicBezTo>
                <a:cubicBezTo>
                  <a:pt x="135" y="0"/>
                  <a:pt x="119" y="1"/>
                  <a:pt x="110" y="12"/>
                </a:cubicBezTo>
                <a:cubicBezTo>
                  <a:pt x="39" y="92"/>
                  <a:pt x="0" y="196"/>
                  <a:pt x="0" y="303"/>
                </a:cubicBezTo>
                <a:cubicBezTo>
                  <a:pt x="0" y="410"/>
                  <a:pt x="39" y="514"/>
                  <a:pt x="110" y="594"/>
                </a:cubicBezTo>
                <a:cubicBezTo>
                  <a:pt x="115" y="600"/>
                  <a:pt x="122" y="603"/>
                  <a:pt x="129" y="603"/>
                </a:cubicBezTo>
                <a:cubicBezTo>
                  <a:pt x="135" y="603"/>
                  <a:pt x="140" y="601"/>
                  <a:pt x="145" y="597"/>
                </a:cubicBezTo>
                <a:cubicBezTo>
                  <a:pt x="156" y="588"/>
                  <a:pt x="157" y="572"/>
                  <a:pt x="148" y="562"/>
                </a:cubicBezTo>
                <a:cubicBezTo>
                  <a:pt x="85" y="490"/>
                  <a:pt x="50" y="398"/>
                  <a:pt x="50" y="303"/>
                </a:cubicBezTo>
                <a:close/>
                <a:moveTo>
                  <a:pt x="376" y="128"/>
                </a:moveTo>
                <a:cubicBezTo>
                  <a:pt x="279" y="128"/>
                  <a:pt x="201" y="206"/>
                  <a:pt x="201" y="303"/>
                </a:cubicBezTo>
                <a:cubicBezTo>
                  <a:pt x="201" y="352"/>
                  <a:pt x="222" y="400"/>
                  <a:pt x="259" y="433"/>
                </a:cubicBezTo>
                <a:cubicBezTo>
                  <a:pt x="269" y="442"/>
                  <a:pt x="285" y="442"/>
                  <a:pt x="294" y="431"/>
                </a:cubicBezTo>
                <a:cubicBezTo>
                  <a:pt x="304" y="421"/>
                  <a:pt x="303" y="405"/>
                  <a:pt x="292" y="396"/>
                </a:cubicBezTo>
                <a:cubicBezTo>
                  <a:pt x="266" y="372"/>
                  <a:pt x="251" y="338"/>
                  <a:pt x="251" y="303"/>
                </a:cubicBezTo>
                <a:cubicBezTo>
                  <a:pt x="251" y="234"/>
                  <a:pt x="307" y="178"/>
                  <a:pt x="376" y="178"/>
                </a:cubicBezTo>
                <a:cubicBezTo>
                  <a:pt x="445" y="178"/>
                  <a:pt x="501" y="234"/>
                  <a:pt x="501" y="303"/>
                </a:cubicBezTo>
                <a:cubicBezTo>
                  <a:pt x="501" y="372"/>
                  <a:pt x="445" y="428"/>
                  <a:pt x="376" y="428"/>
                </a:cubicBezTo>
                <a:cubicBezTo>
                  <a:pt x="367" y="428"/>
                  <a:pt x="367" y="428"/>
                  <a:pt x="367" y="428"/>
                </a:cubicBezTo>
                <a:cubicBezTo>
                  <a:pt x="356" y="428"/>
                  <a:pt x="347" y="435"/>
                  <a:pt x="343" y="445"/>
                </a:cubicBezTo>
                <a:cubicBezTo>
                  <a:pt x="337" y="462"/>
                  <a:pt x="328" y="477"/>
                  <a:pt x="315" y="490"/>
                </a:cubicBezTo>
                <a:cubicBezTo>
                  <a:pt x="306" y="500"/>
                  <a:pt x="306" y="516"/>
                  <a:pt x="316" y="525"/>
                </a:cubicBezTo>
                <a:cubicBezTo>
                  <a:pt x="321" y="530"/>
                  <a:pt x="327" y="532"/>
                  <a:pt x="333" y="532"/>
                </a:cubicBezTo>
                <a:cubicBezTo>
                  <a:pt x="340" y="532"/>
                  <a:pt x="346" y="530"/>
                  <a:pt x="351" y="525"/>
                </a:cubicBezTo>
                <a:cubicBezTo>
                  <a:pt x="365" y="511"/>
                  <a:pt x="376" y="495"/>
                  <a:pt x="384" y="478"/>
                </a:cubicBezTo>
                <a:cubicBezTo>
                  <a:pt x="477" y="474"/>
                  <a:pt x="551" y="397"/>
                  <a:pt x="551" y="303"/>
                </a:cubicBezTo>
                <a:cubicBezTo>
                  <a:pt x="551" y="206"/>
                  <a:pt x="472" y="128"/>
                  <a:pt x="376" y="128"/>
                </a:cubicBezTo>
                <a:close/>
              </a:path>
            </a:pathLst>
          </a:custGeom>
          <a:solidFill>
            <a:srgbClr val="0F15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892" y="668241"/>
            <a:ext cx="6577845" cy="3862122"/>
          </a:xfrm>
          <a:prstGeom prst="rect">
            <a:avLst/>
          </a:prstGeom>
        </p:spPr>
      </p:pic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361270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1.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的下載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600477" y="2154510"/>
            <a:ext cx="3186519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1.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首先 先到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Google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搜尋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503526" y="1711379"/>
            <a:ext cx="225734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下載 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 並開始使用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0477" y="213918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0FC945-AA56-4FC6-9670-68D917A14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701" y="1519759"/>
            <a:ext cx="4863321" cy="19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5477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892" y="668241"/>
            <a:ext cx="6577845" cy="3862122"/>
          </a:xfrm>
          <a:prstGeom prst="rect">
            <a:avLst/>
          </a:prstGeom>
        </p:spPr>
      </p:pic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361270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1.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的下載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600477" y="2154510"/>
            <a:ext cx="3186519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下載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503526" y="1711379"/>
            <a:ext cx="225734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下載 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 並開始使用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0477" y="213918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88FE549-842E-46AA-B0F9-DE0655CB7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99" y="947479"/>
            <a:ext cx="3878125" cy="3089888"/>
          </a:xfrm>
          <a:prstGeom prst="rect">
            <a:avLst/>
          </a:prstGeom>
        </p:spPr>
      </p:pic>
      <p:sp>
        <p:nvSpPr>
          <p:cNvPr id="3" name="框架 2">
            <a:extLst>
              <a:ext uri="{FF2B5EF4-FFF2-40B4-BE49-F238E27FC236}">
                <a16:creationId xmlns:a16="http://schemas.microsoft.com/office/drawing/2014/main" id="{9EF701EA-85B7-4F71-86BF-5E3FF530423A}"/>
              </a:ext>
            </a:extLst>
          </p:cNvPr>
          <p:cNvSpPr/>
          <p:nvPr/>
        </p:nvSpPr>
        <p:spPr>
          <a:xfrm>
            <a:off x="6535479" y="2955851"/>
            <a:ext cx="985284" cy="24100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箭號: 向下 3">
            <a:extLst>
              <a:ext uri="{FF2B5EF4-FFF2-40B4-BE49-F238E27FC236}">
                <a16:creationId xmlns:a16="http://schemas.microsoft.com/office/drawing/2014/main" id="{6B474951-7794-4AD4-9BEF-E245120376DA}"/>
              </a:ext>
            </a:extLst>
          </p:cNvPr>
          <p:cNvSpPr/>
          <p:nvPr/>
        </p:nvSpPr>
        <p:spPr>
          <a:xfrm rot="17983325">
            <a:off x="5833426" y="2030640"/>
            <a:ext cx="460744" cy="585651"/>
          </a:xfrm>
          <a:prstGeom prst="downArrow">
            <a:avLst>
              <a:gd name="adj1" fmla="val 50000"/>
              <a:gd name="adj2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605043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892" y="668241"/>
            <a:ext cx="6577845" cy="3862122"/>
          </a:xfrm>
          <a:prstGeom prst="rect">
            <a:avLst/>
          </a:prstGeom>
        </p:spPr>
      </p:pic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361270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1.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的下載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600477" y="2154510"/>
            <a:ext cx="3186519" cy="11689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3.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開始安裝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</a:p>
          <a:p>
            <a:pPr defTabSz="914400"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忘記安裝步驟的同學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可以點開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Classroom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的網址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503526" y="1711379"/>
            <a:ext cx="225734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下載 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 並開始使用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0477" y="213918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2427D40-F8C9-4D70-9A04-86DD1F9FF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295" y="1004176"/>
            <a:ext cx="3728133" cy="297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897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56645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4" y="1587440"/>
            <a:ext cx="3186519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1.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首先創建一個資料夾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CA738A0-8BDA-40AC-A283-2179E571F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590" y="1999152"/>
            <a:ext cx="5620534" cy="219106"/>
          </a:xfrm>
          <a:prstGeom prst="rect">
            <a:avLst/>
          </a:prstGeom>
        </p:spPr>
      </p:pic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B2D42D07-95C3-4827-9AD7-5AA68BBB9283}"/>
              </a:ext>
            </a:extLst>
          </p:cNvPr>
          <p:cNvSpPr txBox="1"/>
          <p:nvPr/>
        </p:nvSpPr>
        <p:spPr>
          <a:xfrm>
            <a:off x="749333" y="2448677"/>
            <a:ext cx="6211450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接著進入資料夾後對空白處點擊右鍵，選擇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Open Git Bash here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，開啟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終端介面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7679E7-9E4E-483A-A173-A4DA2D811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177" y="2741582"/>
            <a:ext cx="2067265" cy="2280858"/>
          </a:xfrm>
          <a:prstGeom prst="rect">
            <a:avLst/>
          </a:prstGeom>
        </p:spPr>
      </p:pic>
      <p:sp>
        <p:nvSpPr>
          <p:cNvPr id="19" name="框架 18">
            <a:extLst>
              <a:ext uri="{FF2B5EF4-FFF2-40B4-BE49-F238E27FC236}">
                <a16:creationId xmlns:a16="http://schemas.microsoft.com/office/drawing/2014/main" id="{69C172AD-6CB8-4271-840D-94083356032E}"/>
              </a:ext>
            </a:extLst>
          </p:cNvPr>
          <p:cNvSpPr/>
          <p:nvPr/>
        </p:nvSpPr>
        <p:spPr>
          <a:xfrm>
            <a:off x="5677786" y="4543645"/>
            <a:ext cx="1566530" cy="24100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28447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摄图网699pic">
  <a:themeElements>
    <a:clrScheme name="线条时尚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FFFF"/>
      </a:accent1>
      <a:accent2>
        <a:srgbClr val="66C8D9"/>
      </a:accent2>
      <a:accent3>
        <a:srgbClr val="213669"/>
      </a:accent3>
      <a:accent4>
        <a:srgbClr val="629987"/>
      </a:accent4>
      <a:accent5>
        <a:srgbClr val="2D213D"/>
      </a:accent5>
      <a:accent6>
        <a:srgbClr val="70AD47"/>
      </a:accent6>
      <a:hlink>
        <a:srgbClr val="1D0418"/>
      </a:hlink>
      <a:folHlink>
        <a:srgbClr val="954F72"/>
      </a:folHlink>
    </a:clrScheme>
    <a:fontScheme name="常用1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</TotalTime>
  <Words>1380</Words>
  <Application>Microsoft Office PowerPoint</Application>
  <PresentationFormat>如螢幕大小 (16:9)</PresentationFormat>
  <Paragraphs>175</Paragraphs>
  <Slides>32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0" baseType="lpstr">
      <vt:lpstr>Microsoft YaHei</vt:lpstr>
      <vt:lpstr>SimSun</vt:lpstr>
      <vt:lpstr>方正兰亭黑_GBK</vt:lpstr>
      <vt:lpstr>微软雅黑 Light</vt:lpstr>
      <vt:lpstr>Arial</vt:lpstr>
      <vt:lpstr>Calibri</vt:lpstr>
      <vt:lpstr>Calibri Light</vt:lpstr>
      <vt:lpstr>摄图网699pic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CZS</cp:lastModifiedBy>
  <cp:revision>625</cp:revision>
  <dcterms:created xsi:type="dcterms:W3CDTF">2016-07-17T14:44:00Z</dcterms:created>
  <dcterms:modified xsi:type="dcterms:W3CDTF">2024-05-31T14:39:12Z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